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67" r:id="rId2"/>
    <p:sldId id="256" r:id="rId3"/>
    <p:sldId id="275" r:id="rId4"/>
    <p:sldId id="286" r:id="rId5"/>
    <p:sldId id="260" r:id="rId6"/>
    <p:sldId id="337" r:id="rId7"/>
    <p:sldId id="264" r:id="rId8"/>
    <p:sldId id="266" r:id="rId9"/>
    <p:sldId id="333" r:id="rId10"/>
    <p:sldId id="269" r:id="rId11"/>
    <p:sldId id="338" r:id="rId12"/>
    <p:sldId id="339" r:id="rId13"/>
    <p:sldId id="270" r:id="rId14"/>
    <p:sldId id="272" r:id="rId15"/>
    <p:sldId id="273" r:id="rId16"/>
    <p:sldId id="341" r:id="rId17"/>
    <p:sldId id="342" r:id="rId18"/>
    <p:sldId id="276" r:id="rId19"/>
    <p:sldId id="277" r:id="rId20"/>
    <p:sldId id="278" r:id="rId21"/>
    <p:sldId id="279" r:id="rId22"/>
    <p:sldId id="281" r:id="rId23"/>
    <p:sldId id="282" r:id="rId24"/>
    <p:sldId id="283" r:id="rId25"/>
    <p:sldId id="284" r:id="rId26"/>
    <p:sldId id="287" r:id="rId27"/>
    <p:sldId id="340" r:id="rId28"/>
    <p:sldId id="343" r:id="rId29"/>
    <p:sldId id="344" r:id="rId30"/>
    <p:sldId id="345" r:id="rId31"/>
    <p:sldId id="289" r:id="rId32"/>
    <p:sldId id="290" r:id="rId33"/>
    <p:sldId id="291" r:id="rId34"/>
    <p:sldId id="292" r:id="rId35"/>
    <p:sldId id="293" r:id="rId36"/>
    <p:sldId id="294" r:id="rId37"/>
    <p:sldId id="296" r:id="rId38"/>
    <p:sldId id="297" r:id="rId39"/>
    <p:sldId id="298" r:id="rId40"/>
    <p:sldId id="299" r:id="rId41"/>
    <p:sldId id="301" r:id="rId42"/>
    <p:sldId id="302" r:id="rId43"/>
    <p:sldId id="303" r:id="rId44"/>
    <p:sldId id="258" r:id="rId45"/>
    <p:sldId id="331" r:id="rId46"/>
    <p:sldId id="348" r:id="rId47"/>
    <p:sldId id="349" r:id="rId48"/>
    <p:sldId id="350" r:id="rId49"/>
    <p:sldId id="353" r:id="rId50"/>
    <p:sldId id="352" r:id="rId51"/>
    <p:sldId id="351" r:id="rId52"/>
    <p:sldId id="259" r:id="rId53"/>
    <p:sldId id="346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6600"/>
    <a:srgbClr val="3333FF"/>
    <a:srgbClr val="99FFCC"/>
    <a:srgbClr val="75AADB"/>
    <a:srgbClr val="F5AF01"/>
    <a:srgbClr val="F9B801"/>
    <a:srgbClr val="F6C100"/>
    <a:srgbClr val="493F47"/>
    <a:srgbClr val="4C42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736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A1407-3641-40A9-840E-A5F1224CC093}" type="datetimeFigureOut">
              <a:rPr lang="ko-KR" altLang="en-US" smtClean="0"/>
              <a:t>2019-12-19 Thu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277AC9-EFBA-4F81-AB1A-2D2CF3A1BE8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73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4221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b7af0550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7b7af0550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33405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c9740253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6c9740253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6c9740253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g6c9740253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b7af0550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7b7af0550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6c9740253c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6c9740253c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c9740253c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6c9740253c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7b7af05507_2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g7b7af05507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9740253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g6c9740253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6c9740253c_1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6c9740253c_1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b7af05507_4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7b7af05507_4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6c9740253c_1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6c9740253c_1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54324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9740253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g6c9740253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0003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6c9740253c_1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6c9740253c_1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1719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6c9740253c_1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g6c9740253c_1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33684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6c9740253c_1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g6c9740253c_1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6c9740253c_1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6c9740253c_1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6c9740253c_1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g6c9740253c_1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6c9740253c_1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g6c9740253c_1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6c9740253c_1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6c9740253c_1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6c9740253c_1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g6c9740253c_1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6c9740253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g6c9740253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6c9740253c_1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g6c9740253c_1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6c98c14961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g6c98c14961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c9740253c_1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g6c9740253c_1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6c9740253c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g6c9740253c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6c9740253c_1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g6c9740253c_1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6c9740253c_1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g6c9740253c_1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6c9740253c_1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g6c9740253c_1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7b7af05507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7b7af05507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c9740253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6c9740253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4940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7b7af05507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7b7af05507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b7af05507_4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7b7af05507_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b7af05507_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7b7af05507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C5DAD0-E681-4881-8390-B75A526E76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BAC17F-2AD4-49F6-8882-E773EAB99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D1A16A-B16D-42F8-9042-49A4A2FD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2019-12-19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23BC92-4BF9-4AEC-9844-FD142783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9FBBA6-3253-495A-8E3B-FC38B33E3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27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02C883-7071-4136-AB1A-B4BA3670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59F609-227E-455F-9F93-AD63D6C863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B37FEE-C778-42A7-BDBE-EC0B267D6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2019-12-19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1BC7E0-BF9F-4879-8B36-2B6915260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60A6AC-3251-452C-BDB5-EE72AF78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39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0043E39-0AD8-43AD-A969-4BE04BCF3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1169CB-2D3D-489E-A33B-1F0C7D9C25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830A1E-E0EE-4BED-82F9-63EDEDC20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2019-12-19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40A84C-53DA-4894-9542-F9B8D388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0F9CF1-FC2B-47C4-9FAA-C31F2E3C4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01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994B5-1673-44F5-A6D5-3FE764D2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AA111-30A1-47EC-B9EC-CFECA3C34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8A085-2020-4790-A669-3C89B7F10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2019-12-19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478274-7DDA-4AFE-AE5A-A75F76B92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EDDBC5-02E1-4FE4-8934-D081F173A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77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0ACE68-D713-4FB9-B2B7-B3AD566FD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A271FC-CDD8-4329-9DFA-00CDECC6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058A70-BC5C-48F4-A4CC-EFB02BD21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2019-12-19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47DAED4-1361-4041-ABD5-16466EAD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F105F0-70D7-4C5B-8FCC-99F6BBFF3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814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8AAA9-33BD-4F6E-9F6E-FDE7F26B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262106-62CD-4B4E-9036-A9221C5277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72A41B-9929-4E1B-8647-A2F4188ADB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0CE51A3-627A-4ED3-B4AE-4A3375F3A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2019-12-19 Thu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1035E1B-C906-4D86-8278-52B53F091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9FE074-6F50-469D-9CC2-B5CC7E8B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766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E56BB-1A7B-4018-9C97-A532692E5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8C419B8-9300-470C-AA75-78DD48E16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96BD40-4A54-4CDD-9E4C-045206A25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17FEC9-92E1-4837-A795-8507032DAB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76D124C-8A53-4A0F-9947-BB66DA8A8A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4ABD5CE-A83D-4615-AC42-D743D8CC7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2019-12-19 Thu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6700A61-B2D4-4E85-A5A9-3481E012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648C69-0C4D-42D7-86FA-A39AE2ED1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81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A0A2C-1155-4D45-A767-46CBC1AF1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8BE65BB-F047-4770-838B-78D6C6BFA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2019-12-19 Thu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71CFB79-BAD3-43F9-8EE7-0284BEE5B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CA031A8-3E44-4ECF-B9E6-A8D981E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666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B0176D6-1C36-4F9F-B4DC-DAFDBD289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2019-12-19 Thu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A9CFF1-3D09-4E3F-9708-02A4E3B89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F44F12-61D6-4030-B5CE-F8DB5BA6F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10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3FB8EB-D5C4-4022-91E0-C1C382EE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A2A8F8-13AB-4F3C-A262-5CD69A2E75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B04DF9A-6463-4C19-87CD-0BC5F359B9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754FBB-ADC8-4CBA-93DC-4B34BA33B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2019-12-19 Thu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CF33926-11D4-4B54-8BC0-A8677C28E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0D082F-2D24-40EE-AE3D-E8D36879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6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DCB529-BFAA-47EE-9125-A87D7FB3A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6A2110-F74C-41EF-A7FB-B77E2DE584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9FECD7-394E-4712-B245-29696BDA23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1D1BFBE-8CB4-43DB-8813-2E240AF5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F2532-DFA4-4AF0-9253-34A41E2E331F}" type="datetimeFigureOut">
              <a:rPr lang="ko-KR" altLang="en-US" smtClean="0"/>
              <a:t>2019-12-19 Thu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7A2AE-A11D-4F8F-811A-7856F860F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113CF7-668E-486B-9B4B-AF52DEBE9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013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EBD80CD-DC1C-4A0C-ADD1-B0BCB0FF3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2C7E6A7-D88E-4A4A-AA55-7527AFD26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401EA6-6867-4BC0-9C4B-E0F94E5C3D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EF2532-DFA4-4AF0-9253-34A41E2E331F}" type="datetimeFigureOut">
              <a:rPr lang="ko-KR" altLang="en-US" smtClean="0"/>
              <a:t>2019-12-19 Thu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92013D-9CCC-45E5-AA51-B21611A4E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48E4E0-10F3-45EA-970E-01B0DACD0D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6F58D-3BEC-4268-AD57-053B889792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5065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/>
            </a:gs>
            <a:gs pos="78000">
              <a:srgbClr val="F9B801"/>
            </a:gs>
            <a:gs pos="59000">
              <a:srgbClr val="F6C100"/>
            </a:gs>
            <a:gs pos="98000">
              <a:srgbClr val="F5AF0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3A84443-EAE5-42E9-AECF-3B57CFF9A1FC}"/>
              </a:ext>
            </a:extLst>
          </p:cNvPr>
          <p:cNvSpPr txBox="1"/>
          <p:nvPr/>
        </p:nvSpPr>
        <p:spPr>
          <a:xfrm flipH="1">
            <a:off x="2350423" y="4738193"/>
            <a:ext cx="7491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네이버 뉴스 분석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5AADF1D-4C37-4596-91D4-6F4ECEA6D714}"/>
              </a:ext>
            </a:extLst>
          </p:cNvPr>
          <p:cNvSpPr txBox="1">
            <a:spLocks/>
          </p:cNvSpPr>
          <p:nvPr/>
        </p:nvSpPr>
        <p:spPr>
          <a:xfrm>
            <a:off x="1922477" y="5566073"/>
            <a:ext cx="8347044" cy="4349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2400" dirty="0"/>
              <a:t> </a:t>
            </a:r>
            <a:r>
              <a:rPr lang="en-US" altLang="ko-KR" sz="2400" dirty="0"/>
              <a:t>- </a:t>
            </a:r>
            <a:r>
              <a:rPr lang="ko-KR" altLang="en-US" sz="2400" dirty="0"/>
              <a:t>온라인 광고 효율 증진 기대 </a:t>
            </a:r>
            <a:r>
              <a:rPr lang="en-US" altLang="ko-KR" sz="2400" dirty="0"/>
              <a:t>-</a:t>
            </a:r>
            <a:endParaRPr lang="ko-KR" altLang="en-US" sz="24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4B0D76-E38C-41DA-B6BE-C5ECB7F27D37}"/>
              </a:ext>
            </a:extLst>
          </p:cNvPr>
          <p:cNvSpPr/>
          <p:nvPr/>
        </p:nvSpPr>
        <p:spPr>
          <a:xfrm>
            <a:off x="4523064" y="1142999"/>
            <a:ext cx="3145871" cy="3145871"/>
          </a:xfrm>
          <a:prstGeom prst="ellipse">
            <a:avLst/>
          </a:prstGeom>
          <a:solidFill>
            <a:srgbClr val="75AADB"/>
          </a:solidFill>
          <a:ln>
            <a:noFill/>
          </a:ln>
          <a:effectLst/>
          <a:scene3d>
            <a:camera prst="orthographicFront">
              <a:rot lat="21301140" lon="301131" rev="21573784"/>
            </a:camera>
            <a:lightRig rig="threePt" dir="t">
              <a:rot lat="0" lon="0" rev="0"/>
            </a:lightRig>
          </a:scene3d>
          <a:sp3d z="69850">
            <a:bevelT w="133350" h="133350"/>
            <a:bevelB w="444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6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Book Antiqua" panose="02040602050305030304" pitchFamily="18" charset="0"/>
              </a:rPr>
              <a:t>R</a:t>
            </a:r>
            <a:endParaRPr lang="ko-KR" altLang="en-US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230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6"/>
          <p:cNvSpPr txBox="1"/>
          <p:nvPr/>
        </p:nvSpPr>
        <p:spPr>
          <a:xfrm>
            <a:off x="216133" y="1523205"/>
            <a:ext cx="11762400" cy="5095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75" name="Google Shape;275;p26"/>
          <p:cNvSpPr/>
          <p:nvPr/>
        </p:nvSpPr>
        <p:spPr>
          <a:xfrm>
            <a:off x="-23191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6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6"/>
          <p:cNvSpPr txBox="1"/>
          <p:nvPr/>
        </p:nvSpPr>
        <p:spPr>
          <a:xfrm>
            <a:off x="314901" y="239200"/>
            <a:ext cx="14247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/>
              <a:t>PART 2</a:t>
            </a:r>
            <a:endParaRPr b="1"/>
          </a:p>
        </p:txBody>
      </p:sp>
      <p:sp>
        <p:nvSpPr>
          <p:cNvPr id="278" name="Google Shape;278;p26"/>
          <p:cNvSpPr txBox="1"/>
          <p:nvPr/>
        </p:nvSpPr>
        <p:spPr>
          <a:xfrm>
            <a:off x="1924775" y="255875"/>
            <a:ext cx="3688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/>
              <a:t>분야 별 수행 결과</a:t>
            </a:r>
            <a:endParaRPr sz="3600" b="1" dirty="0"/>
          </a:p>
        </p:txBody>
      </p:sp>
      <p:graphicFrame>
        <p:nvGraphicFramePr>
          <p:cNvPr id="281" name="Google Shape;281;p26"/>
          <p:cNvGraphicFramePr/>
          <p:nvPr>
            <p:extLst>
              <p:ext uri="{D42A27DB-BD31-4B8C-83A1-F6EECF244321}">
                <p14:modId xmlns:p14="http://schemas.microsoft.com/office/powerpoint/2010/main" val="1243113016"/>
              </p:ext>
            </p:extLst>
          </p:nvPr>
        </p:nvGraphicFramePr>
        <p:xfrm>
          <a:off x="213468" y="1523204"/>
          <a:ext cx="11762401" cy="51005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80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0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0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3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03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03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03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7346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조회 수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Economy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IT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Life_Cult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Politics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Society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World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346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Economy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0.0002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0.8079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0.6159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0.0091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0.0545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0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IT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0.0002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0.0003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0.0007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0.0322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346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Life_Cult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0.8079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0.0003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0.7955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0.0048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0.0897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0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Politics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0.6159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0.0007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0.7955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0.0024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0.1466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0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Society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0.0091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0.0048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0.0024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0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World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0.0545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0.0322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0.0897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0.1466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Google Shape;207;p21">
            <a:extLst>
              <a:ext uri="{FF2B5EF4-FFF2-40B4-BE49-F238E27FC236}">
                <a16:creationId xmlns:a16="http://schemas.microsoft.com/office/drawing/2014/main" id="{A896924A-605A-42A6-9C6E-E0A9CA48C0DF}"/>
              </a:ext>
            </a:extLst>
          </p:cNvPr>
          <p:cNvSpPr txBox="1"/>
          <p:nvPr/>
        </p:nvSpPr>
        <p:spPr>
          <a:xfrm>
            <a:off x="1972396" y="908848"/>
            <a:ext cx="7862719" cy="42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 &lt; </a:t>
            </a:r>
            <a:r>
              <a:rPr lang="ko-KR" altLang="en-US" sz="2000" b="1" dirty="0"/>
              <a:t>집단 간 차이 분석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월 별 총 조회수 분석 결과</a:t>
            </a:r>
            <a:r>
              <a:rPr lang="en-US" altLang="ko-KR" sz="2000" b="1" dirty="0"/>
              <a:t>(p-value)</a:t>
            </a:r>
            <a:r>
              <a:rPr lang="ko-KR" sz="2000" b="1" dirty="0"/>
              <a:t> &gt;</a:t>
            </a:r>
            <a:endParaRPr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">
            <a:extLst>
              <a:ext uri="{FF2B5EF4-FFF2-40B4-BE49-F238E27FC236}">
                <a16:creationId xmlns:a16="http://schemas.microsoft.com/office/drawing/2014/main" id="{EB03059C-F454-47F8-BBCD-827783C92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66" y="0"/>
            <a:ext cx="12192000" cy="6857999"/>
          </a:xfrm>
          <a:prstGeom prst="rect">
            <a:avLst/>
          </a:prstGeom>
        </p:spPr>
      </p:pic>
      <p:sp>
        <p:nvSpPr>
          <p:cNvPr id="41" name="직사각형 12">
            <a:extLst>
              <a:ext uri="{FF2B5EF4-FFF2-40B4-BE49-F238E27FC236}">
                <a16:creationId xmlns:a16="http://schemas.microsoft.com/office/drawing/2014/main" id="{514916FE-B727-410F-8440-B6924411BEB0}"/>
              </a:ext>
            </a:extLst>
          </p:cNvPr>
          <p:cNvSpPr/>
          <p:nvPr/>
        </p:nvSpPr>
        <p:spPr>
          <a:xfrm>
            <a:off x="-23191" y="0"/>
            <a:ext cx="12192000" cy="133842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4" name="TextBox 29"/>
          <p:cNvSpPr txBox="1"/>
          <p:nvPr/>
        </p:nvSpPr>
        <p:spPr>
          <a:xfrm>
            <a:off x="314896" y="239201"/>
            <a:ext cx="116435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b="1">
                <a:solidFill>
                  <a:schemeClr val="tx1"/>
                </a:solidFill>
              </a:rPr>
              <a:t>PART 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F067F3-F49F-486F-9966-EFF2FF534859}"/>
              </a:ext>
            </a:extLst>
          </p:cNvPr>
          <p:cNvSpPr/>
          <p:nvPr/>
        </p:nvSpPr>
        <p:spPr>
          <a:xfrm>
            <a:off x="478660" y="2681605"/>
            <a:ext cx="11245980" cy="971550"/>
          </a:xfrm>
          <a:prstGeom prst="roundRect">
            <a:avLst/>
          </a:prstGeom>
          <a:solidFill>
            <a:schemeClr val="bg1">
              <a:alpha val="69000"/>
            </a:schemeClr>
          </a:solidFill>
          <a:ln w="85725" cmpd="sng">
            <a:solidFill>
              <a:schemeClr val="accent3">
                <a:alpha val="58000"/>
              </a:schemeClr>
            </a:solidFill>
          </a:ln>
          <a:scene3d>
            <a:camera prst="orthographicFront"/>
            <a:lightRig rig="threePt" dir="t"/>
          </a:scene3d>
          <a:sp3d>
            <a:bevelT w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87F90B-9EB9-4485-840D-28C9D08969DD}"/>
              </a:ext>
            </a:extLst>
          </p:cNvPr>
          <p:cNvSpPr/>
          <p:nvPr/>
        </p:nvSpPr>
        <p:spPr>
          <a:xfrm>
            <a:off x="478660" y="2679700"/>
            <a:ext cx="11245980" cy="97155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8B773C-D717-43D2-955F-E86362DB0BBF}"/>
              </a:ext>
            </a:extLst>
          </p:cNvPr>
          <p:cNvSpPr/>
          <p:nvPr/>
        </p:nvSpPr>
        <p:spPr>
          <a:xfrm>
            <a:off x="792480" y="2842309"/>
            <a:ext cx="1061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600" dirty="0"/>
              <a:t>1. </a:t>
            </a:r>
            <a:r>
              <a:rPr lang="ko-KR" altLang="en-US" sz="3200" b="1" spc="600" dirty="0"/>
              <a:t>댓글 </a:t>
            </a:r>
            <a:r>
              <a:rPr lang="en-GB" altLang="ko-KR" sz="3200" b="1" spc="600" dirty="0"/>
              <a:t>– </a:t>
            </a:r>
            <a:r>
              <a:rPr lang="ko-KR" altLang="en-US" sz="3200" b="1" spc="600" dirty="0"/>
              <a:t>두 가지 분류 채택</a:t>
            </a:r>
            <a:endParaRPr lang="ko-KR" altLang="en-US" sz="32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2565CD9-CEF0-4EB1-AF83-E12E0857809A}"/>
              </a:ext>
            </a:extLst>
          </p:cNvPr>
          <p:cNvSpPr/>
          <p:nvPr/>
        </p:nvSpPr>
        <p:spPr>
          <a:xfrm>
            <a:off x="478660" y="4084371"/>
            <a:ext cx="11245980" cy="971550"/>
          </a:xfrm>
          <a:prstGeom prst="roundRect">
            <a:avLst/>
          </a:prstGeom>
          <a:solidFill>
            <a:schemeClr val="bg1">
              <a:alpha val="69000"/>
            </a:schemeClr>
          </a:solidFill>
          <a:ln w="85725" cmpd="sng">
            <a:solidFill>
              <a:schemeClr val="accent3">
                <a:alpha val="58000"/>
              </a:schemeClr>
            </a:solidFill>
          </a:ln>
          <a:scene3d>
            <a:camera prst="orthographicFront"/>
            <a:lightRig rig="threePt" dir="t"/>
          </a:scene3d>
          <a:sp3d>
            <a:bevelT w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D818AC3-8AE2-4597-8444-0D437D147183}"/>
              </a:ext>
            </a:extLst>
          </p:cNvPr>
          <p:cNvSpPr/>
          <p:nvPr/>
        </p:nvSpPr>
        <p:spPr>
          <a:xfrm>
            <a:off x="478660" y="4082466"/>
            <a:ext cx="11245980" cy="97155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510A57-9FDE-4A28-8271-4B2D43570D7A}"/>
              </a:ext>
            </a:extLst>
          </p:cNvPr>
          <p:cNvSpPr/>
          <p:nvPr/>
        </p:nvSpPr>
        <p:spPr>
          <a:xfrm>
            <a:off x="792480" y="4245075"/>
            <a:ext cx="1061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600" dirty="0"/>
              <a:t>2. </a:t>
            </a:r>
            <a:r>
              <a:rPr lang="ko-KR" altLang="en-US" sz="3200" b="1" spc="600" dirty="0"/>
              <a:t>조회 </a:t>
            </a:r>
            <a:r>
              <a:rPr lang="en-GB" altLang="ko-KR" sz="3200" b="1" spc="600" dirty="0"/>
              <a:t>– </a:t>
            </a:r>
            <a:r>
              <a:rPr lang="ko-KR" altLang="en-US" sz="3200" b="1" spc="600" dirty="0"/>
              <a:t>여섯 가지 분류 채택</a:t>
            </a:r>
            <a:endParaRPr lang="ko-KR" altLang="en-US" sz="3200" b="1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CF68937-E103-4B8D-85D6-BE7A683569B9}"/>
              </a:ext>
            </a:extLst>
          </p:cNvPr>
          <p:cNvSpPr/>
          <p:nvPr/>
        </p:nvSpPr>
        <p:spPr>
          <a:xfrm>
            <a:off x="478660" y="5485232"/>
            <a:ext cx="11245980" cy="971550"/>
          </a:xfrm>
          <a:prstGeom prst="roundRect">
            <a:avLst/>
          </a:prstGeom>
          <a:solidFill>
            <a:schemeClr val="bg1">
              <a:alpha val="69000"/>
            </a:schemeClr>
          </a:solidFill>
          <a:ln w="85725" cmpd="sng">
            <a:solidFill>
              <a:schemeClr val="accent3">
                <a:alpha val="58000"/>
              </a:schemeClr>
            </a:solidFill>
          </a:ln>
          <a:scene3d>
            <a:camera prst="orthographicFront"/>
            <a:lightRig rig="threePt" dir="t"/>
          </a:scene3d>
          <a:sp3d>
            <a:bevelT w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2B0907F-80D3-4947-B95A-27A02FB971AF}"/>
              </a:ext>
            </a:extLst>
          </p:cNvPr>
          <p:cNvSpPr/>
          <p:nvPr/>
        </p:nvSpPr>
        <p:spPr>
          <a:xfrm>
            <a:off x="478660" y="5483327"/>
            <a:ext cx="11245980" cy="97155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462670-0D47-4674-99AB-7C4B4A298231}"/>
              </a:ext>
            </a:extLst>
          </p:cNvPr>
          <p:cNvSpPr/>
          <p:nvPr/>
        </p:nvSpPr>
        <p:spPr>
          <a:xfrm>
            <a:off x="792480" y="5645936"/>
            <a:ext cx="1061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spc="600" dirty="0"/>
              <a:t>3. </a:t>
            </a:r>
            <a:r>
              <a:rPr lang="ko-KR" altLang="en-US" sz="3200" b="1" spc="600" dirty="0"/>
              <a:t>조회 수 분포가 서로 동질한 경우가 더 많다</a:t>
            </a:r>
            <a:r>
              <a:rPr lang="en-GB" altLang="ko-KR" sz="3200" b="1" spc="600" dirty="0"/>
              <a:t>.</a:t>
            </a:r>
            <a:endParaRPr lang="ko-KR" altLang="en-US" sz="32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0BD600-CDE8-4F8D-BA2E-18ADB9B590A0}"/>
              </a:ext>
            </a:extLst>
          </p:cNvPr>
          <p:cNvSpPr/>
          <p:nvPr/>
        </p:nvSpPr>
        <p:spPr>
          <a:xfrm>
            <a:off x="422904" y="1557817"/>
            <a:ext cx="3580136" cy="75055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결    론</a:t>
            </a:r>
          </a:p>
        </p:txBody>
      </p:sp>
      <p:sp>
        <p:nvSpPr>
          <p:cNvPr id="18" name="Google Shape;207;p21">
            <a:extLst>
              <a:ext uri="{FF2B5EF4-FFF2-40B4-BE49-F238E27FC236}">
                <a16:creationId xmlns:a16="http://schemas.microsoft.com/office/drawing/2014/main" id="{774CB676-941E-4F82-8E5A-BAFD1F819E20}"/>
              </a:ext>
            </a:extLst>
          </p:cNvPr>
          <p:cNvSpPr txBox="1"/>
          <p:nvPr/>
        </p:nvSpPr>
        <p:spPr>
          <a:xfrm>
            <a:off x="1972396" y="908848"/>
            <a:ext cx="7862719" cy="42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 &lt; </a:t>
            </a:r>
            <a:r>
              <a:rPr lang="ko-KR" altLang="en-US" sz="2000" b="1" dirty="0"/>
              <a:t>집단 간 차이 분석 </a:t>
            </a:r>
            <a:r>
              <a:rPr lang="ko-KR" sz="2000" b="1" dirty="0"/>
              <a:t>&gt;</a:t>
            </a:r>
            <a:endParaRPr b="1" dirty="0"/>
          </a:p>
        </p:txBody>
      </p:sp>
      <p:sp>
        <p:nvSpPr>
          <p:cNvPr id="19" name="Google Shape;278;p26">
            <a:extLst>
              <a:ext uri="{FF2B5EF4-FFF2-40B4-BE49-F238E27FC236}">
                <a16:creationId xmlns:a16="http://schemas.microsoft.com/office/drawing/2014/main" id="{DB8E7010-9D8E-4AAB-AD3E-977761D019EA}"/>
              </a:ext>
            </a:extLst>
          </p:cNvPr>
          <p:cNvSpPr txBox="1"/>
          <p:nvPr/>
        </p:nvSpPr>
        <p:spPr>
          <a:xfrm>
            <a:off x="1924775" y="255875"/>
            <a:ext cx="3688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/>
              <a:t>분야 별 수행 결과</a:t>
            </a:r>
            <a:endParaRPr sz="3600" b="1" dirty="0"/>
          </a:p>
        </p:txBody>
      </p:sp>
    </p:spTree>
    <p:extLst>
      <p:ext uri="{BB962C8B-B14F-4D97-AF65-F5344CB8AC3E}">
        <p14:creationId xmlns:p14="http://schemas.microsoft.com/office/powerpoint/2010/main" val="3658422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23191" y="0"/>
            <a:ext cx="12192000" cy="1338429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314896" y="239201"/>
            <a:ext cx="1164354" cy="46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156" name="Google Shape;156;p18"/>
          <p:cNvSpPr txBox="1"/>
          <p:nvPr/>
        </p:nvSpPr>
        <p:spPr>
          <a:xfrm>
            <a:off x="1924772" y="255873"/>
            <a:ext cx="3809693" cy="64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분야 별 수행 결과</a:t>
            </a:r>
            <a:endParaRPr sz="3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781425" y="1724996"/>
            <a:ext cx="9599814" cy="971550"/>
          </a:xfrm>
          <a:prstGeom prst="roundRect">
            <a:avLst>
              <a:gd name="adj" fmla="val 16667"/>
            </a:avLst>
          </a:prstGeom>
          <a:solidFill>
            <a:schemeClr val="lt1">
              <a:alpha val="68627"/>
            </a:schemeClr>
          </a:solidFill>
          <a:ln w="85725" cap="flat" cmpd="sng">
            <a:solidFill>
              <a:schemeClr val="accent3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742309" y="1878599"/>
            <a:ext cx="337306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분석도구</a:t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3830320" y="1723091"/>
            <a:ext cx="6530843" cy="971550"/>
          </a:xfrm>
          <a:prstGeom prst="roundRect">
            <a:avLst>
              <a:gd name="adj" fmla="val 16667"/>
            </a:avLst>
          </a:prstGeom>
          <a:solidFill>
            <a:srgbClr val="FFF5CF">
              <a:alpha val="69803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3859921" y="1917030"/>
            <a:ext cx="65012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인공신경망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8"/>
          <p:cNvSpPr/>
          <p:nvPr/>
        </p:nvSpPr>
        <p:spPr>
          <a:xfrm>
            <a:off x="1982339" y="4437077"/>
            <a:ext cx="9599815" cy="2045003"/>
          </a:xfrm>
          <a:prstGeom prst="roundRect">
            <a:avLst>
              <a:gd name="adj" fmla="val 16667"/>
            </a:avLst>
          </a:prstGeom>
          <a:solidFill>
            <a:schemeClr val="lt1">
              <a:alpha val="68627"/>
            </a:schemeClr>
          </a:solidFill>
          <a:ln w="85725" cap="flat" cmpd="sng">
            <a:solidFill>
              <a:schemeClr val="accent3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2114637" y="5134508"/>
            <a:ext cx="33730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latin typeface="Arial"/>
                <a:ea typeface="Arial"/>
                <a:cs typeface="Arial"/>
                <a:sym typeface="Arial"/>
              </a:rPr>
              <a:t>귀무</a:t>
            </a:r>
            <a:r>
              <a:rPr lang="ko-K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가설</a:t>
            </a:r>
            <a:endParaRPr dirty="0"/>
          </a:p>
        </p:txBody>
      </p:sp>
      <p:sp>
        <p:nvSpPr>
          <p:cNvPr id="164" name="Google Shape;164;p18"/>
          <p:cNvSpPr/>
          <p:nvPr/>
        </p:nvSpPr>
        <p:spPr>
          <a:xfrm>
            <a:off x="5487703" y="4435172"/>
            <a:ext cx="6094451" cy="2045003"/>
          </a:xfrm>
          <a:prstGeom prst="roundRect">
            <a:avLst>
              <a:gd name="adj" fmla="val 16667"/>
            </a:avLst>
          </a:prstGeom>
          <a:solidFill>
            <a:srgbClr val="FFF5CF">
              <a:alpha val="69803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5497228" y="4672843"/>
            <a:ext cx="6084926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3200" b="1" spc="-150" dirty="0">
                <a:latin typeface="Arial"/>
                <a:ea typeface="Arial"/>
                <a:cs typeface="Arial"/>
                <a:sym typeface="Arial"/>
              </a:rPr>
              <a:t>주어진 데이터 컬럼으로</a:t>
            </a:r>
            <a:endParaRPr lang="en-US" altLang="ko-KR" sz="3200" b="1" spc="-150" dirty="0">
              <a:latin typeface="Arial"/>
              <a:ea typeface="Arial"/>
              <a:cs typeface="Arial"/>
              <a:sym typeface="Arial"/>
            </a:endParaRPr>
          </a:p>
          <a:p>
            <a:pPr lvl="0" algn="ctr"/>
            <a:r>
              <a:rPr lang="ko-KR" altLang="en-US" sz="3200" b="1" spc="-150" dirty="0">
                <a:ea typeface="Arial"/>
                <a:cs typeface="Arial"/>
                <a:sym typeface="Arial"/>
              </a:rPr>
              <a:t>뉴스 분류 </a:t>
            </a:r>
            <a:r>
              <a:rPr lang="ko-KR" altLang="en-US" sz="3200" b="1" dirty="0">
                <a:latin typeface="Arial"/>
                <a:ea typeface="Arial"/>
                <a:cs typeface="Arial"/>
                <a:sym typeface="Arial"/>
              </a:rPr>
              <a:t>예측이 가능하며</a:t>
            </a:r>
            <a:r>
              <a:rPr lang="en-US" altLang="ko-KR" sz="3200" b="1" dirty="0">
                <a:latin typeface="Arial"/>
                <a:ea typeface="Arial"/>
                <a:cs typeface="Arial"/>
                <a:sym typeface="Arial"/>
              </a:rPr>
              <a:t>,</a:t>
            </a:r>
          </a:p>
          <a:p>
            <a:pPr lvl="0" algn="ctr"/>
            <a:r>
              <a:rPr lang="ko-KR" altLang="en-US" sz="3200" b="1" dirty="0">
                <a:latin typeface="Arial"/>
                <a:ea typeface="Arial"/>
                <a:cs typeface="Arial"/>
                <a:sym typeface="Arial"/>
              </a:rPr>
              <a:t>정확도는  </a:t>
            </a:r>
            <a:r>
              <a:rPr lang="en-US" altLang="ko-KR" sz="3200" b="1" dirty="0">
                <a:latin typeface="Arial"/>
                <a:ea typeface="Arial"/>
                <a:cs typeface="Arial"/>
                <a:sym typeface="Arial"/>
              </a:rPr>
              <a:t>90%</a:t>
            </a:r>
            <a:r>
              <a:rPr lang="ko-KR" altLang="en-US" sz="3200" b="1" dirty="0">
                <a:latin typeface="Arial"/>
                <a:ea typeface="Arial"/>
                <a:cs typeface="Arial"/>
                <a:sym typeface="Arial"/>
              </a:rPr>
              <a:t>이상 될 것이다</a:t>
            </a:r>
            <a:r>
              <a:rPr lang="en-US" altLang="ko-KR" sz="3200" b="1" dirty="0">
                <a:latin typeface="Arial"/>
                <a:ea typeface="Arial"/>
                <a:cs typeface="Arial"/>
                <a:sym typeface="Arial"/>
              </a:rPr>
              <a:t>.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1518366" y="3078960"/>
            <a:ext cx="9599814" cy="971550"/>
          </a:xfrm>
          <a:prstGeom prst="roundRect">
            <a:avLst>
              <a:gd name="adj" fmla="val 16667"/>
            </a:avLst>
          </a:prstGeom>
          <a:solidFill>
            <a:schemeClr val="lt1">
              <a:alpha val="68627"/>
            </a:schemeClr>
          </a:solidFill>
          <a:ln w="85725" cap="flat" cmpd="sng">
            <a:solidFill>
              <a:schemeClr val="accent3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1408130" y="3232563"/>
            <a:ext cx="337306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데이터컬럼</a:t>
            </a:r>
            <a:endParaRPr sz="3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4567261" y="3077055"/>
            <a:ext cx="6530843" cy="971550"/>
          </a:xfrm>
          <a:prstGeom prst="roundRect">
            <a:avLst>
              <a:gd name="adj" fmla="val 16667"/>
            </a:avLst>
          </a:prstGeom>
          <a:solidFill>
            <a:srgbClr val="FFF5CF">
              <a:alpha val="69803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4626976" y="3270442"/>
            <a:ext cx="65012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latin typeface="Arial"/>
                <a:ea typeface="Arial"/>
                <a:cs typeface="Arial"/>
                <a:sym typeface="Arial"/>
              </a:rPr>
              <a:t>성별 및 연령별 댓글 수 비율</a:t>
            </a:r>
            <a:endParaRPr sz="32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7;p21">
            <a:extLst>
              <a:ext uri="{FF2B5EF4-FFF2-40B4-BE49-F238E27FC236}">
                <a16:creationId xmlns:a16="http://schemas.microsoft.com/office/drawing/2014/main" id="{1EFAD694-CC6C-4E51-B57F-7BE37A43CCFC}"/>
              </a:ext>
            </a:extLst>
          </p:cNvPr>
          <p:cNvSpPr txBox="1"/>
          <p:nvPr/>
        </p:nvSpPr>
        <p:spPr>
          <a:xfrm>
            <a:off x="1972397" y="908848"/>
            <a:ext cx="5523556" cy="42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 &lt; </a:t>
            </a:r>
            <a:r>
              <a:rPr lang="ko-KR" altLang="en-US" sz="2000" b="1" dirty="0"/>
              <a:t>인공신경망 </a:t>
            </a:r>
            <a:r>
              <a:rPr lang="ko-KR" sz="2000" b="1" dirty="0"/>
              <a:t>&gt;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340239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7"/>
          <p:cNvSpPr txBox="1"/>
          <p:nvPr/>
        </p:nvSpPr>
        <p:spPr>
          <a:xfrm>
            <a:off x="216133" y="1523205"/>
            <a:ext cx="11762400" cy="5095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89" name="Google Shape;289;p27"/>
          <p:cNvSpPr/>
          <p:nvPr/>
        </p:nvSpPr>
        <p:spPr>
          <a:xfrm>
            <a:off x="-23191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7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7"/>
          <p:cNvSpPr txBox="1"/>
          <p:nvPr/>
        </p:nvSpPr>
        <p:spPr>
          <a:xfrm>
            <a:off x="314901" y="239200"/>
            <a:ext cx="14247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/>
              <a:t>PART 2</a:t>
            </a:r>
            <a:endParaRPr b="1"/>
          </a:p>
        </p:txBody>
      </p:sp>
      <p:sp>
        <p:nvSpPr>
          <p:cNvPr id="292" name="Google Shape;292;p27"/>
          <p:cNvSpPr txBox="1"/>
          <p:nvPr/>
        </p:nvSpPr>
        <p:spPr>
          <a:xfrm>
            <a:off x="1924775" y="255875"/>
            <a:ext cx="3688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/>
              <a:t>분야 별 수행 결과</a:t>
            </a:r>
            <a:endParaRPr sz="3600" b="1" dirty="0"/>
          </a:p>
        </p:txBody>
      </p:sp>
      <p:sp>
        <p:nvSpPr>
          <p:cNvPr id="293" name="Google Shape;293;p27"/>
          <p:cNvSpPr txBox="1"/>
          <p:nvPr/>
        </p:nvSpPr>
        <p:spPr>
          <a:xfrm>
            <a:off x="1972397" y="908848"/>
            <a:ext cx="5980756" cy="42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 &lt; </a:t>
            </a:r>
            <a:r>
              <a:rPr lang="ko-KR" altLang="en-US" sz="2000" b="1" dirty="0"/>
              <a:t>인공신경망 </a:t>
            </a:r>
            <a:r>
              <a:rPr lang="en-US" altLang="ko-KR" sz="2000" b="1" dirty="0"/>
              <a:t>- </a:t>
            </a:r>
            <a:r>
              <a:rPr lang="ko-KR" altLang="en-US" sz="2000" b="1" dirty="0"/>
              <a:t>이미지화 </a:t>
            </a:r>
            <a:r>
              <a:rPr lang="ko-KR" sz="2000" b="1" dirty="0"/>
              <a:t>&gt;</a:t>
            </a:r>
            <a:endParaRPr b="1" dirty="0"/>
          </a:p>
        </p:txBody>
      </p:sp>
      <p:pic>
        <p:nvPicPr>
          <p:cNvPr id="295" name="Google Shape;295;p27"/>
          <p:cNvPicPr preferRelativeResize="0"/>
          <p:nvPr/>
        </p:nvPicPr>
        <p:blipFill rotWithShape="1">
          <a:blip r:embed="rId4">
            <a:alphaModFix/>
          </a:blip>
          <a:srcRect l="12001" t="8640" r="5592" b="12856"/>
          <a:stretch/>
        </p:blipFill>
        <p:spPr>
          <a:xfrm>
            <a:off x="213466" y="1523205"/>
            <a:ext cx="11762399" cy="5078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29"/>
          <p:cNvSpPr txBox="1"/>
          <p:nvPr/>
        </p:nvSpPr>
        <p:spPr>
          <a:xfrm>
            <a:off x="216133" y="1523205"/>
            <a:ext cx="11762400" cy="5095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17" name="Google Shape;317;p29"/>
          <p:cNvSpPr/>
          <p:nvPr/>
        </p:nvSpPr>
        <p:spPr>
          <a:xfrm>
            <a:off x="-13666" y="-4155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9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9"/>
          <p:cNvSpPr txBox="1"/>
          <p:nvPr/>
        </p:nvSpPr>
        <p:spPr>
          <a:xfrm>
            <a:off x="314901" y="239200"/>
            <a:ext cx="14247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/>
              <a:t>PART 2</a:t>
            </a:r>
            <a:endParaRPr b="1"/>
          </a:p>
        </p:txBody>
      </p:sp>
      <p:sp>
        <p:nvSpPr>
          <p:cNvPr id="320" name="Google Shape;320;p29"/>
          <p:cNvSpPr txBox="1"/>
          <p:nvPr/>
        </p:nvSpPr>
        <p:spPr>
          <a:xfrm>
            <a:off x="1924775" y="255875"/>
            <a:ext cx="3688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분야 별 수행 결과</a:t>
            </a:r>
            <a:endParaRPr sz="3600" b="1"/>
          </a:p>
        </p:txBody>
      </p:sp>
      <p:pic>
        <p:nvPicPr>
          <p:cNvPr id="323" name="Google Shape;323;p29"/>
          <p:cNvPicPr preferRelativeResize="0"/>
          <p:nvPr/>
        </p:nvPicPr>
        <p:blipFill rotWithShape="1">
          <a:blip r:embed="rId4">
            <a:alphaModFix/>
          </a:blip>
          <a:srcRect t="22136"/>
          <a:stretch/>
        </p:blipFill>
        <p:spPr>
          <a:xfrm>
            <a:off x="213467" y="1523203"/>
            <a:ext cx="11762400" cy="5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9"/>
          <p:cNvSpPr/>
          <p:nvPr/>
        </p:nvSpPr>
        <p:spPr>
          <a:xfrm rot="1553719">
            <a:off x="3061015" y="3991956"/>
            <a:ext cx="9062151" cy="881197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93;p27">
            <a:extLst>
              <a:ext uri="{FF2B5EF4-FFF2-40B4-BE49-F238E27FC236}">
                <a16:creationId xmlns:a16="http://schemas.microsoft.com/office/drawing/2014/main" id="{733ECF37-4553-4CFD-8207-E47AA5110247}"/>
              </a:ext>
            </a:extLst>
          </p:cNvPr>
          <p:cNvSpPr txBox="1"/>
          <p:nvPr/>
        </p:nvSpPr>
        <p:spPr>
          <a:xfrm>
            <a:off x="1972397" y="908848"/>
            <a:ext cx="5980756" cy="42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 &lt; </a:t>
            </a:r>
            <a:r>
              <a:rPr lang="ko-KR" altLang="en-US" sz="2000" b="1" dirty="0"/>
              <a:t>인공신경망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정확도 측정 </a:t>
            </a:r>
            <a:r>
              <a:rPr lang="ko-KR" sz="2000" b="1" dirty="0"/>
              <a:t>&gt;</a:t>
            </a:r>
            <a:endParaRPr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0"/>
          <p:cNvSpPr txBox="1"/>
          <p:nvPr/>
        </p:nvSpPr>
        <p:spPr>
          <a:xfrm>
            <a:off x="216133" y="1523205"/>
            <a:ext cx="11762400" cy="5095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32" name="Google Shape;332;p30"/>
          <p:cNvSpPr/>
          <p:nvPr/>
        </p:nvSpPr>
        <p:spPr>
          <a:xfrm>
            <a:off x="-23191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0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0"/>
          <p:cNvSpPr txBox="1"/>
          <p:nvPr/>
        </p:nvSpPr>
        <p:spPr>
          <a:xfrm>
            <a:off x="314901" y="239200"/>
            <a:ext cx="14247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/>
              <a:t>PART 2</a:t>
            </a:r>
            <a:endParaRPr b="1"/>
          </a:p>
        </p:txBody>
      </p:sp>
      <p:sp>
        <p:nvSpPr>
          <p:cNvPr id="335" name="Google Shape;335;p30"/>
          <p:cNvSpPr txBox="1"/>
          <p:nvPr/>
        </p:nvSpPr>
        <p:spPr>
          <a:xfrm>
            <a:off x="1924775" y="255875"/>
            <a:ext cx="3688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분야 별 수행 결과</a:t>
            </a:r>
            <a:endParaRPr sz="3600" b="1"/>
          </a:p>
        </p:txBody>
      </p:sp>
      <p:pic>
        <p:nvPicPr>
          <p:cNvPr id="338" name="Google Shape;33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67" y="1523204"/>
            <a:ext cx="11762400" cy="507892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93;p27">
            <a:extLst>
              <a:ext uri="{FF2B5EF4-FFF2-40B4-BE49-F238E27FC236}">
                <a16:creationId xmlns:a16="http://schemas.microsoft.com/office/drawing/2014/main" id="{5055542C-BFBB-4991-954B-45207049FF0D}"/>
              </a:ext>
            </a:extLst>
          </p:cNvPr>
          <p:cNvSpPr txBox="1"/>
          <p:nvPr/>
        </p:nvSpPr>
        <p:spPr>
          <a:xfrm>
            <a:off x="1972397" y="908848"/>
            <a:ext cx="5980756" cy="42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 &lt; </a:t>
            </a:r>
            <a:r>
              <a:rPr lang="ko-KR" altLang="en-US" sz="2000" b="1" dirty="0"/>
              <a:t>인공신경망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정확도 분석 결과</a:t>
            </a:r>
            <a:r>
              <a:rPr lang="ko-KR" sz="2000" b="1" dirty="0"/>
              <a:t>&gt;</a:t>
            </a:r>
            <a:endParaRPr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7FEDE9-46D6-41C4-97D7-193CB81DF2E7}"/>
              </a:ext>
            </a:extLst>
          </p:cNvPr>
          <p:cNvSpPr txBox="1"/>
          <p:nvPr/>
        </p:nvSpPr>
        <p:spPr>
          <a:xfrm>
            <a:off x="3572913" y="2062481"/>
            <a:ext cx="9669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50.53%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59B4B2-0602-4FEF-9D0B-3663F9EE3073}"/>
              </a:ext>
            </a:extLst>
          </p:cNvPr>
          <p:cNvSpPr txBox="1"/>
          <p:nvPr/>
        </p:nvSpPr>
        <p:spPr>
          <a:xfrm>
            <a:off x="5749015" y="1850799"/>
            <a:ext cx="966931" cy="6463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평균 </a:t>
            </a:r>
            <a:endParaRPr lang="en-US" altLang="ko-KR" dirty="0"/>
          </a:p>
          <a:p>
            <a:pPr algn="ctr"/>
            <a:r>
              <a:rPr lang="en-US" altLang="ko-KR" dirty="0"/>
              <a:t>48.82%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FD1B840-D6E7-4217-9447-C16C13F808EE}"/>
              </a:ext>
            </a:extLst>
          </p:cNvPr>
          <p:cNvCxnSpPr/>
          <p:nvPr/>
        </p:nvCxnSpPr>
        <p:spPr>
          <a:xfrm>
            <a:off x="489098" y="2562447"/>
            <a:ext cx="11486769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6AF18A-3F5D-4C2A-A4C1-7AB383A905C4}"/>
              </a:ext>
            </a:extLst>
          </p:cNvPr>
          <p:cNvSpPr txBox="1"/>
          <p:nvPr/>
        </p:nvSpPr>
        <p:spPr>
          <a:xfrm>
            <a:off x="1488931" y="2349796"/>
            <a:ext cx="9669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46.72%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C1092C-0F2D-40F0-84A9-A4C620ACF697}"/>
              </a:ext>
            </a:extLst>
          </p:cNvPr>
          <p:cNvSpPr txBox="1"/>
          <p:nvPr/>
        </p:nvSpPr>
        <p:spPr>
          <a:xfrm>
            <a:off x="5749016" y="2719128"/>
            <a:ext cx="9669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44.24%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02831-7891-4C03-A24B-D36EAAC3E2B9}"/>
              </a:ext>
            </a:extLst>
          </p:cNvPr>
          <p:cNvSpPr txBox="1"/>
          <p:nvPr/>
        </p:nvSpPr>
        <p:spPr>
          <a:xfrm>
            <a:off x="7852263" y="1613092"/>
            <a:ext cx="9669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56.92%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1D1DD3-EE4E-40C7-A5C5-A28F44111B9E}"/>
              </a:ext>
            </a:extLst>
          </p:cNvPr>
          <p:cNvSpPr txBox="1"/>
          <p:nvPr/>
        </p:nvSpPr>
        <p:spPr>
          <a:xfrm>
            <a:off x="10014119" y="2062481"/>
            <a:ext cx="9669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50.68%</a:t>
            </a:r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">
            <a:extLst>
              <a:ext uri="{FF2B5EF4-FFF2-40B4-BE49-F238E27FC236}">
                <a16:creationId xmlns:a16="http://schemas.microsoft.com/office/drawing/2014/main" id="{EB03059C-F454-47F8-BBCD-827783C92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66" y="0"/>
            <a:ext cx="12192000" cy="6857999"/>
          </a:xfrm>
          <a:prstGeom prst="rect">
            <a:avLst/>
          </a:prstGeom>
        </p:spPr>
      </p:pic>
      <p:sp>
        <p:nvSpPr>
          <p:cNvPr id="41" name="직사각형 12">
            <a:extLst>
              <a:ext uri="{FF2B5EF4-FFF2-40B4-BE49-F238E27FC236}">
                <a16:creationId xmlns:a16="http://schemas.microsoft.com/office/drawing/2014/main" id="{514916FE-B727-410F-8440-B6924411BEB0}"/>
              </a:ext>
            </a:extLst>
          </p:cNvPr>
          <p:cNvSpPr/>
          <p:nvPr/>
        </p:nvSpPr>
        <p:spPr>
          <a:xfrm>
            <a:off x="-23191" y="0"/>
            <a:ext cx="12192000" cy="133842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4" name="TextBox 29"/>
          <p:cNvSpPr txBox="1"/>
          <p:nvPr/>
        </p:nvSpPr>
        <p:spPr>
          <a:xfrm>
            <a:off x="314896" y="239201"/>
            <a:ext cx="1164354" cy="46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b="1">
                <a:solidFill>
                  <a:schemeClr val="tx1"/>
                </a:solidFill>
              </a:rPr>
              <a:t>PART 2</a:t>
            </a:r>
          </a:p>
        </p:txBody>
      </p:sp>
      <p:sp>
        <p:nvSpPr>
          <p:cNvPr id="105" name="TextBox 30"/>
          <p:cNvSpPr txBox="1"/>
          <p:nvPr/>
        </p:nvSpPr>
        <p:spPr>
          <a:xfrm>
            <a:off x="1924772" y="255873"/>
            <a:ext cx="3809693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rPr b="1" dirty="0" err="1">
                <a:solidFill>
                  <a:schemeClr val="tx1"/>
                </a:solidFill>
              </a:rPr>
              <a:t>분야</a:t>
            </a:r>
            <a:r>
              <a:rPr b="1" dirty="0">
                <a:solidFill>
                  <a:schemeClr val="tx1"/>
                </a:solidFill>
              </a:rPr>
              <a:t> 별 </a:t>
            </a:r>
            <a:r>
              <a:rPr b="1" dirty="0" err="1">
                <a:solidFill>
                  <a:schemeClr val="tx1"/>
                </a:solidFill>
              </a:rPr>
              <a:t>수행</a:t>
            </a:r>
            <a:r>
              <a:rPr b="1" dirty="0">
                <a:solidFill>
                  <a:schemeClr val="tx1"/>
                </a:solidFill>
              </a:rPr>
              <a:t> </a:t>
            </a:r>
            <a:r>
              <a:rPr b="1" dirty="0" err="1">
                <a:solidFill>
                  <a:schemeClr val="tx1"/>
                </a:solidFill>
              </a:rPr>
              <a:t>결과</a:t>
            </a:r>
            <a:endParaRPr b="1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F067F3-F49F-486F-9966-EFF2FF534859}"/>
              </a:ext>
            </a:extLst>
          </p:cNvPr>
          <p:cNvSpPr/>
          <p:nvPr/>
        </p:nvSpPr>
        <p:spPr>
          <a:xfrm>
            <a:off x="478660" y="2681605"/>
            <a:ext cx="11245980" cy="971550"/>
          </a:xfrm>
          <a:prstGeom prst="roundRect">
            <a:avLst/>
          </a:prstGeom>
          <a:solidFill>
            <a:schemeClr val="bg1">
              <a:alpha val="69000"/>
            </a:schemeClr>
          </a:solidFill>
          <a:ln w="85725" cmpd="sng">
            <a:solidFill>
              <a:schemeClr val="accent3">
                <a:alpha val="58000"/>
              </a:schemeClr>
            </a:solidFill>
          </a:ln>
          <a:scene3d>
            <a:camera prst="orthographicFront"/>
            <a:lightRig rig="threePt" dir="t"/>
          </a:scene3d>
          <a:sp3d>
            <a:bevelT w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87F90B-9EB9-4485-840D-28C9D08969DD}"/>
              </a:ext>
            </a:extLst>
          </p:cNvPr>
          <p:cNvSpPr/>
          <p:nvPr/>
        </p:nvSpPr>
        <p:spPr>
          <a:xfrm>
            <a:off x="478660" y="2679700"/>
            <a:ext cx="11245980" cy="97155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8B773C-D717-43D2-955F-E86362DB0BBF}"/>
              </a:ext>
            </a:extLst>
          </p:cNvPr>
          <p:cNvSpPr/>
          <p:nvPr/>
        </p:nvSpPr>
        <p:spPr>
          <a:xfrm>
            <a:off x="792480" y="2933810"/>
            <a:ext cx="1061720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2800" b="1" spc="600" dirty="0"/>
              <a:t>1. </a:t>
            </a:r>
            <a:r>
              <a:rPr lang="ko-KR" altLang="en-US" sz="2800" b="1" spc="600" dirty="0"/>
              <a:t>예측 가능하나 현저히 낮은 정확도</a:t>
            </a:r>
            <a:endParaRPr lang="ko-KR" altLang="en-US" sz="280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2565CD9-CEF0-4EB1-AF83-E12E0857809A}"/>
              </a:ext>
            </a:extLst>
          </p:cNvPr>
          <p:cNvSpPr/>
          <p:nvPr/>
        </p:nvSpPr>
        <p:spPr>
          <a:xfrm>
            <a:off x="478660" y="4084371"/>
            <a:ext cx="11245980" cy="971550"/>
          </a:xfrm>
          <a:prstGeom prst="roundRect">
            <a:avLst/>
          </a:prstGeom>
          <a:solidFill>
            <a:schemeClr val="bg1">
              <a:alpha val="69000"/>
            </a:schemeClr>
          </a:solidFill>
          <a:ln w="85725" cmpd="sng">
            <a:solidFill>
              <a:schemeClr val="accent3">
                <a:alpha val="58000"/>
              </a:schemeClr>
            </a:solidFill>
          </a:ln>
          <a:scene3d>
            <a:camera prst="orthographicFront"/>
            <a:lightRig rig="threePt" dir="t"/>
          </a:scene3d>
          <a:sp3d>
            <a:bevelT w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D818AC3-8AE2-4597-8444-0D437D147183}"/>
              </a:ext>
            </a:extLst>
          </p:cNvPr>
          <p:cNvSpPr/>
          <p:nvPr/>
        </p:nvSpPr>
        <p:spPr>
          <a:xfrm>
            <a:off x="478660" y="4082466"/>
            <a:ext cx="11245980" cy="97155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69804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510A57-9FDE-4A28-8271-4B2D43570D7A}"/>
              </a:ext>
            </a:extLst>
          </p:cNvPr>
          <p:cNvSpPr/>
          <p:nvPr/>
        </p:nvSpPr>
        <p:spPr>
          <a:xfrm>
            <a:off x="792480" y="4306631"/>
            <a:ext cx="1061720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altLang="ko-KR" sz="2800" b="1" spc="600" dirty="0"/>
              <a:t>2. </a:t>
            </a:r>
            <a:r>
              <a:rPr lang="ko-KR" altLang="en-US" sz="2800" b="1" spc="600" dirty="0"/>
              <a:t>인공신경망은 예측하기에 좋은 모델이 아니다</a:t>
            </a:r>
            <a:endParaRPr lang="ko-KR" altLang="en-US" sz="2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E0BD600-CDE8-4F8D-BA2E-18ADB9B590A0}"/>
              </a:ext>
            </a:extLst>
          </p:cNvPr>
          <p:cNvSpPr/>
          <p:nvPr/>
        </p:nvSpPr>
        <p:spPr>
          <a:xfrm>
            <a:off x="422904" y="1557817"/>
            <a:ext cx="3580136" cy="75055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</a:rPr>
              <a:t>결    론</a:t>
            </a:r>
          </a:p>
        </p:txBody>
      </p:sp>
      <p:sp>
        <p:nvSpPr>
          <p:cNvPr id="18" name="Google Shape;207;p21">
            <a:extLst>
              <a:ext uri="{FF2B5EF4-FFF2-40B4-BE49-F238E27FC236}">
                <a16:creationId xmlns:a16="http://schemas.microsoft.com/office/drawing/2014/main" id="{774CB676-941E-4F82-8E5A-BAFD1F819E20}"/>
              </a:ext>
            </a:extLst>
          </p:cNvPr>
          <p:cNvSpPr txBox="1"/>
          <p:nvPr/>
        </p:nvSpPr>
        <p:spPr>
          <a:xfrm>
            <a:off x="1972396" y="908848"/>
            <a:ext cx="7862719" cy="42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 &lt; </a:t>
            </a:r>
            <a:r>
              <a:rPr lang="ko-KR" altLang="en-US" sz="2000" b="1" dirty="0"/>
              <a:t>인공신경망 </a:t>
            </a:r>
            <a:r>
              <a:rPr lang="ko-KR" sz="2000" b="1" dirty="0"/>
              <a:t>&gt;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882006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6"/>
          <p:cNvSpPr/>
          <p:nvPr/>
        </p:nvSpPr>
        <p:spPr>
          <a:xfrm>
            <a:off x="-23191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6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6"/>
          <p:cNvSpPr txBox="1"/>
          <p:nvPr/>
        </p:nvSpPr>
        <p:spPr>
          <a:xfrm>
            <a:off x="314896" y="239201"/>
            <a:ext cx="116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428" name="Google Shape;428;p36"/>
          <p:cNvSpPr txBox="1"/>
          <p:nvPr/>
        </p:nvSpPr>
        <p:spPr>
          <a:xfrm>
            <a:off x="1924772" y="255873"/>
            <a:ext cx="3809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분야 별 수행 결과</a:t>
            </a:r>
            <a:endParaRPr sz="3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6"/>
          <p:cNvSpPr txBox="1"/>
          <p:nvPr/>
        </p:nvSpPr>
        <p:spPr>
          <a:xfrm>
            <a:off x="1972397" y="908849"/>
            <a:ext cx="285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en-US" altLang="ko-KR" sz="2000" b="1" dirty="0">
                <a:latin typeface="Arial"/>
                <a:ea typeface="Arial"/>
                <a:cs typeface="Arial"/>
                <a:sym typeface="Arial"/>
              </a:rPr>
              <a:t>SVM</a:t>
            </a:r>
            <a:r>
              <a:rPr lang="ko-KR" sz="2000" b="1" dirty="0">
                <a:latin typeface="Arial"/>
                <a:ea typeface="Arial"/>
                <a:cs typeface="Arial"/>
                <a:sym typeface="Arial"/>
              </a:rPr>
              <a:t> &gt;</a:t>
            </a:r>
            <a:endParaRPr dirty="0"/>
          </a:p>
        </p:txBody>
      </p:sp>
      <p:sp>
        <p:nvSpPr>
          <p:cNvPr id="430" name="Google Shape;430;p36"/>
          <p:cNvSpPr/>
          <p:nvPr/>
        </p:nvSpPr>
        <p:spPr>
          <a:xfrm>
            <a:off x="761522" y="1724996"/>
            <a:ext cx="9599700" cy="9717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6"/>
          <p:cNvSpPr txBox="1"/>
          <p:nvPr/>
        </p:nvSpPr>
        <p:spPr>
          <a:xfrm>
            <a:off x="742309" y="1878599"/>
            <a:ext cx="3373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분석도구</a:t>
            </a:r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3810417" y="1723091"/>
            <a:ext cx="6530700" cy="9717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6"/>
          <p:cNvSpPr/>
          <p:nvPr/>
        </p:nvSpPr>
        <p:spPr>
          <a:xfrm>
            <a:off x="3859922" y="1902737"/>
            <a:ext cx="6501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</a:rPr>
              <a:t>SVM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6"/>
          <p:cNvSpPr/>
          <p:nvPr/>
        </p:nvSpPr>
        <p:spPr>
          <a:xfrm>
            <a:off x="1982339" y="4437077"/>
            <a:ext cx="9599700" cy="20451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6"/>
          <p:cNvSpPr txBox="1"/>
          <p:nvPr/>
        </p:nvSpPr>
        <p:spPr>
          <a:xfrm>
            <a:off x="2114637" y="5134508"/>
            <a:ext cx="3373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</a:rPr>
              <a:t>귀무</a:t>
            </a: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가설</a:t>
            </a:r>
            <a:endParaRPr/>
          </a:p>
        </p:txBody>
      </p:sp>
      <p:sp>
        <p:nvSpPr>
          <p:cNvPr id="436" name="Google Shape;436;p36"/>
          <p:cNvSpPr/>
          <p:nvPr/>
        </p:nvSpPr>
        <p:spPr>
          <a:xfrm>
            <a:off x="5497362" y="4435172"/>
            <a:ext cx="6084892" cy="20451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6"/>
          <p:cNvSpPr/>
          <p:nvPr/>
        </p:nvSpPr>
        <p:spPr>
          <a:xfrm>
            <a:off x="5497361" y="4691469"/>
            <a:ext cx="6084677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/>
            <a:r>
              <a:rPr lang="ko-KR" altLang="en-US" sz="3200" b="1" spc="-150" dirty="0">
                <a:ea typeface="Arial"/>
                <a:cs typeface="Arial"/>
                <a:sym typeface="Arial"/>
              </a:rPr>
              <a:t>주어진 데이터 컬럼으로</a:t>
            </a:r>
          </a:p>
          <a:p>
            <a:pPr lvl="0" algn="ctr"/>
            <a:r>
              <a:rPr lang="ko-KR" altLang="en-US" sz="3200" b="1" spc="-150" dirty="0">
                <a:ea typeface="Arial"/>
                <a:cs typeface="Arial"/>
                <a:sym typeface="Arial"/>
              </a:rPr>
              <a:t>뉴스 분류 </a:t>
            </a:r>
            <a:r>
              <a:rPr lang="ko-KR" altLang="en-US" sz="3200" b="1" dirty="0">
                <a:ea typeface="Arial"/>
                <a:cs typeface="Arial"/>
                <a:sym typeface="Arial"/>
              </a:rPr>
              <a:t>예측이 가능하며</a:t>
            </a:r>
            <a:r>
              <a:rPr lang="en-US" altLang="ko-KR" sz="3200" b="1" dirty="0">
                <a:ea typeface="Arial"/>
                <a:cs typeface="Arial"/>
                <a:sym typeface="Arial"/>
              </a:rPr>
              <a:t>,</a:t>
            </a:r>
          </a:p>
          <a:p>
            <a:pPr lvl="0" algn="ctr"/>
            <a:r>
              <a:rPr lang="ko-KR" altLang="en-US" sz="3200" b="1" dirty="0">
                <a:ea typeface="Arial"/>
                <a:cs typeface="Arial"/>
                <a:sym typeface="Arial"/>
              </a:rPr>
              <a:t>정확도는  </a:t>
            </a:r>
            <a:r>
              <a:rPr lang="en-US" altLang="ko-KR" sz="3200" b="1" dirty="0">
                <a:ea typeface="Arial"/>
                <a:cs typeface="Arial"/>
                <a:sym typeface="Arial"/>
              </a:rPr>
              <a:t>90%</a:t>
            </a:r>
            <a:r>
              <a:rPr lang="ko-KR" altLang="en-US" sz="3200" b="1" dirty="0">
                <a:ea typeface="Arial"/>
                <a:cs typeface="Arial"/>
                <a:sym typeface="Arial"/>
              </a:rPr>
              <a:t>이상 될 것이다</a:t>
            </a:r>
            <a:r>
              <a:rPr lang="en-US" altLang="ko-KR" sz="3200" b="1" dirty="0">
                <a:ea typeface="Arial"/>
                <a:cs typeface="Arial"/>
                <a:sym typeface="Arial"/>
              </a:rPr>
              <a:t>.</a:t>
            </a:r>
            <a:endParaRPr lang="ko-KR" altLang="en-US" sz="3200" dirty="0"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6"/>
          <p:cNvSpPr/>
          <p:nvPr/>
        </p:nvSpPr>
        <p:spPr>
          <a:xfrm>
            <a:off x="1518366" y="3078960"/>
            <a:ext cx="9599700" cy="9717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6"/>
          <p:cNvSpPr txBox="1"/>
          <p:nvPr/>
        </p:nvSpPr>
        <p:spPr>
          <a:xfrm>
            <a:off x="1388227" y="3232563"/>
            <a:ext cx="3373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데이터컬럼</a:t>
            </a:r>
            <a:endParaRPr sz="3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6"/>
          <p:cNvSpPr/>
          <p:nvPr/>
        </p:nvSpPr>
        <p:spPr>
          <a:xfrm>
            <a:off x="4567261" y="3077055"/>
            <a:ext cx="6530700" cy="9717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4596863" y="3250229"/>
            <a:ext cx="6501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latin typeface="Arial"/>
                <a:ea typeface="Arial"/>
                <a:cs typeface="Arial"/>
                <a:sym typeface="Arial"/>
              </a:rPr>
              <a:t>각 분류의 성별 및 연령별 댓글 수</a:t>
            </a:r>
            <a:endParaRPr sz="3200" b="1" dirty="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5691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3"/>
          <p:cNvSpPr txBox="1"/>
          <p:nvPr/>
        </p:nvSpPr>
        <p:spPr>
          <a:xfrm>
            <a:off x="216133" y="1523205"/>
            <a:ext cx="11762400" cy="5095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375" name="Google Shape;375;p33"/>
          <p:cNvSpPr/>
          <p:nvPr/>
        </p:nvSpPr>
        <p:spPr>
          <a:xfrm>
            <a:off x="-23191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3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3"/>
          <p:cNvSpPr txBox="1"/>
          <p:nvPr/>
        </p:nvSpPr>
        <p:spPr>
          <a:xfrm>
            <a:off x="314901" y="239200"/>
            <a:ext cx="14247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/>
              <a:t>PART 2</a:t>
            </a:r>
            <a:endParaRPr b="1"/>
          </a:p>
        </p:txBody>
      </p:sp>
      <p:sp>
        <p:nvSpPr>
          <p:cNvPr id="378" name="Google Shape;378;p33"/>
          <p:cNvSpPr txBox="1"/>
          <p:nvPr/>
        </p:nvSpPr>
        <p:spPr>
          <a:xfrm>
            <a:off x="1924775" y="255875"/>
            <a:ext cx="3688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분야 별 수행 결과</a:t>
            </a:r>
            <a:endParaRPr sz="3600" b="1"/>
          </a:p>
        </p:txBody>
      </p:sp>
      <p:sp>
        <p:nvSpPr>
          <p:cNvPr id="379" name="Google Shape;379;p33"/>
          <p:cNvSpPr txBox="1"/>
          <p:nvPr/>
        </p:nvSpPr>
        <p:spPr>
          <a:xfrm>
            <a:off x="1972397" y="908849"/>
            <a:ext cx="285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 &lt; </a:t>
            </a:r>
            <a:r>
              <a:rPr lang="en-US" altLang="ko-KR" sz="2000" b="1" dirty="0"/>
              <a:t>SVM</a:t>
            </a:r>
            <a:r>
              <a:rPr lang="ko-KR" sz="2000" b="1" dirty="0"/>
              <a:t>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정확도 측정</a:t>
            </a:r>
            <a:r>
              <a:rPr lang="en-US" altLang="ko-KR" sz="2000" b="1" dirty="0"/>
              <a:t> </a:t>
            </a:r>
            <a:r>
              <a:rPr lang="ko-KR" sz="2000" b="1" dirty="0"/>
              <a:t>&gt;</a:t>
            </a:r>
            <a:endParaRPr b="1" dirty="0"/>
          </a:p>
        </p:txBody>
      </p:sp>
      <p:pic>
        <p:nvPicPr>
          <p:cNvPr id="381" name="Google Shape;38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66" y="1523205"/>
            <a:ext cx="11762399" cy="255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798" y="4197664"/>
            <a:ext cx="11762398" cy="239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325;p29">
            <a:extLst>
              <a:ext uri="{FF2B5EF4-FFF2-40B4-BE49-F238E27FC236}">
                <a16:creationId xmlns:a16="http://schemas.microsoft.com/office/drawing/2014/main" id="{BE21EC80-0894-4C2C-8D8F-C52359B4A461}"/>
              </a:ext>
            </a:extLst>
          </p:cNvPr>
          <p:cNvSpPr/>
          <p:nvPr/>
        </p:nvSpPr>
        <p:spPr>
          <a:xfrm rot="663018">
            <a:off x="2966078" y="5210163"/>
            <a:ext cx="9062151" cy="6041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325;p29">
            <a:extLst>
              <a:ext uri="{FF2B5EF4-FFF2-40B4-BE49-F238E27FC236}">
                <a16:creationId xmlns:a16="http://schemas.microsoft.com/office/drawing/2014/main" id="{7FED5150-BA66-4E9C-9784-302F4944C0F0}"/>
              </a:ext>
            </a:extLst>
          </p:cNvPr>
          <p:cNvSpPr/>
          <p:nvPr/>
        </p:nvSpPr>
        <p:spPr>
          <a:xfrm rot="760450">
            <a:off x="2937154" y="2763303"/>
            <a:ext cx="9062151" cy="60415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4"/>
          <p:cNvSpPr txBox="1"/>
          <p:nvPr/>
        </p:nvSpPr>
        <p:spPr>
          <a:xfrm>
            <a:off x="216133" y="1523205"/>
            <a:ext cx="11762400" cy="5095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92" name="Google Shape;392;p34"/>
          <p:cNvSpPr/>
          <p:nvPr/>
        </p:nvSpPr>
        <p:spPr>
          <a:xfrm>
            <a:off x="-23191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34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34"/>
          <p:cNvSpPr txBox="1"/>
          <p:nvPr/>
        </p:nvSpPr>
        <p:spPr>
          <a:xfrm>
            <a:off x="314901" y="239200"/>
            <a:ext cx="14247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/>
              <a:t>PART 2</a:t>
            </a:r>
            <a:endParaRPr b="1"/>
          </a:p>
        </p:txBody>
      </p:sp>
      <p:sp>
        <p:nvSpPr>
          <p:cNvPr id="395" name="Google Shape;395;p34"/>
          <p:cNvSpPr txBox="1"/>
          <p:nvPr/>
        </p:nvSpPr>
        <p:spPr>
          <a:xfrm>
            <a:off x="1924775" y="255875"/>
            <a:ext cx="3688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분야 별 수행 결과</a:t>
            </a:r>
            <a:endParaRPr sz="3600" b="1"/>
          </a:p>
        </p:txBody>
      </p:sp>
      <p:pic>
        <p:nvPicPr>
          <p:cNvPr id="398" name="Google Shape;39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66" y="1523204"/>
            <a:ext cx="11762400" cy="507892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379;p33">
            <a:extLst>
              <a:ext uri="{FF2B5EF4-FFF2-40B4-BE49-F238E27FC236}">
                <a16:creationId xmlns:a16="http://schemas.microsoft.com/office/drawing/2014/main" id="{155E948C-0845-429A-8B10-42CC14AEDEC2}"/>
              </a:ext>
            </a:extLst>
          </p:cNvPr>
          <p:cNvSpPr txBox="1"/>
          <p:nvPr/>
        </p:nvSpPr>
        <p:spPr>
          <a:xfrm>
            <a:off x="1972397" y="908848"/>
            <a:ext cx="5927594" cy="42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 &lt; </a:t>
            </a:r>
            <a:r>
              <a:rPr lang="en-US" altLang="ko-KR" sz="2000" b="1" dirty="0"/>
              <a:t>SVM</a:t>
            </a:r>
            <a:r>
              <a:rPr lang="ko-KR" sz="2000" b="1" dirty="0"/>
              <a:t>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정확도 분석 결과</a:t>
            </a:r>
            <a:r>
              <a:rPr lang="en-US" altLang="ko-KR" sz="2000" b="1" dirty="0"/>
              <a:t> </a:t>
            </a:r>
            <a:r>
              <a:rPr lang="ko-KR" sz="2000" b="1" dirty="0"/>
              <a:t>&gt;</a:t>
            </a:r>
            <a:endParaRPr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BDCBFF-CEAE-41F4-9F0E-C214C69F9DD6}"/>
              </a:ext>
            </a:extLst>
          </p:cNvPr>
          <p:cNvSpPr txBox="1"/>
          <p:nvPr/>
        </p:nvSpPr>
        <p:spPr>
          <a:xfrm>
            <a:off x="3136977" y="1649657"/>
            <a:ext cx="9669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58.44%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63282B-5486-474E-AB4A-8D73FAF2A134}"/>
              </a:ext>
            </a:extLst>
          </p:cNvPr>
          <p:cNvSpPr txBox="1"/>
          <p:nvPr/>
        </p:nvSpPr>
        <p:spPr>
          <a:xfrm>
            <a:off x="8346930" y="1908754"/>
            <a:ext cx="9669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54.49%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427F7B-93A2-4F71-81BD-42EC252FCCA6}"/>
              </a:ext>
            </a:extLst>
          </p:cNvPr>
          <p:cNvSpPr txBox="1"/>
          <p:nvPr/>
        </p:nvSpPr>
        <p:spPr>
          <a:xfrm>
            <a:off x="8233740" y="6176065"/>
            <a:ext cx="119331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altLang="ko-KR" dirty="0" err="1"/>
              <a:t>Rbfdot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6E53D7-F091-4788-9D07-D396BA7BD07B}"/>
              </a:ext>
            </a:extLst>
          </p:cNvPr>
          <p:cNvSpPr txBox="1"/>
          <p:nvPr/>
        </p:nvSpPr>
        <p:spPr>
          <a:xfrm>
            <a:off x="3023787" y="6167775"/>
            <a:ext cx="1193310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Vanilladot</a:t>
            </a:r>
            <a:endParaRPr lang="ko-KR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93F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A5242568-328F-4C21-A4DC-AE09773A7D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" t="5333" r="220" b="5483"/>
          <a:stretch/>
        </p:blipFill>
        <p:spPr>
          <a:xfrm>
            <a:off x="547719" y="398548"/>
            <a:ext cx="4741949" cy="611632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592C06C3-F156-4BC7-8672-7375F0E49773}"/>
              </a:ext>
            </a:extLst>
          </p:cNvPr>
          <p:cNvSpPr/>
          <p:nvPr/>
        </p:nvSpPr>
        <p:spPr>
          <a:xfrm rot="10800000">
            <a:off x="10249400" y="0"/>
            <a:ext cx="1942599" cy="2041236"/>
          </a:xfrm>
          <a:prstGeom prst="rtTriangl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F7762F-2743-4F3A-BC69-06B75112CE8A}"/>
              </a:ext>
            </a:extLst>
          </p:cNvPr>
          <p:cNvSpPr txBox="1"/>
          <p:nvPr/>
        </p:nvSpPr>
        <p:spPr>
          <a:xfrm flipH="1">
            <a:off x="6363392" y="1456461"/>
            <a:ext cx="4741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</a:rPr>
              <a:t>목       록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136B31F-2DDB-45F3-9A58-D6AB1F682F53}"/>
              </a:ext>
            </a:extLst>
          </p:cNvPr>
          <p:cNvGrpSpPr/>
          <p:nvPr/>
        </p:nvGrpSpPr>
        <p:grpSpPr>
          <a:xfrm>
            <a:off x="6363392" y="2671042"/>
            <a:ext cx="4461625" cy="461665"/>
            <a:chOff x="6363392" y="2671042"/>
            <a:chExt cx="4461625" cy="46166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323ADC-1895-4E69-A29F-660DDB943DA0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01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63DE305-B897-47BC-9EFF-785ABC814468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개   요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3D3A7FA-87AF-447A-AA49-3B4751BE95F4}"/>
              </a:ext>
            </a:extLst>
          </p:cNvPr>
          <p:cNvGrpSpPr/>
          <p:nvPr/>
        </p:nvGrpSpPr>
        <p:grpSpPr>
          <a:xfrm>
            <a:off x="6363392" y="3497698"/>
            <a:ext cx="4461625" cy="461665"/>
            <a:chOff x="6363392" y="2671042"/>
            <a:chExt cx="4461625" cy="46166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B4FC3E-440D-43D4-BCB3-29FF0D17CB94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02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C4D558A-90CD-437B-BB03-95F40DA61AFF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각 방법 별 데이터 분석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D9CBDC4-4C2E-4869-85B9-98B30018B27B}"/>
              </a:ext>
            </a:extLst>
          </p:cNvPr>
          <p:cNvGrpSpPr/>
          <p:nvPr/>
        </p:nvGrpSpPr>
        <p:grpSpPr>
          <a:xfrm>
            <a:off x="6363392" y="4324354"/>
            <a:ext cx="4461625" cy="461665"/>
            <a:chOff x="6363392" y="2671042"/>
            <a:chExt cx="4461625" cy="46166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C0EB09-5904-44ED-9018-DB7A8DADCA09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03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A766D6-98A3-44E5-B528-B527EE8771E5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최종 분석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2FCC982-4EE5-475D-BD4A-94B5B2D14F4F}"/>
              </a:ext>
            </a:extLst>
          </p:cNvPr>
          <p:cNvGrpSpPr/>
          <p:nvPr/>
        </p:nvGrpSpPr>
        <p:grpSpPr>
          <a:xfrm>
            <a:off x="6363392" y="5151010"/>
            <a:ext cx="4461625" cy="461665"/>
            <a:chOff x="6363392" y="2671042"/>
            <a:chExt cx="4461625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3A4E2A-EACB-4680-B586-8DE2D094A608}"/>
                </a:ext>
              </a:extLst>
            </p:cNvPr>
            <p:cNvSpPr txBox="1"/>
            <p:nvPr/>
          </p:nvSpPr>
          <p:spPr>
            <a:xfrm flipH="1">
              <a:off x="6363392" y="2671042"/>
              <a:ext cx="5869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04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1A7DF5C-23EB-46EA-8BAE-B27895A059D7}"/>
                </a:ext>
              </a:extLst>
            </p:cNvPr>
            <p:cNvSpPr txBox="1"/>
            <p:nvPr/>
          </p:nvSpPr>
          <p:spPr>
            <a:xfrm flipH="1">
              <a:off x="7033027" y="2671042"/>
              <a:ext cx="37919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</a:rPr>
                <a:t>Q &amp; A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5801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35"/>
          <p:cNvSpPr/>
          <p:nvPr/>
        </p:nvSpPr>
        <p:spPr>
          <a:xfrm>
            <a:off x="-23191" y="0"/>
            <a:ext cx="12192000" cy="1338429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5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5"/>
          <p:cNvSpPr txBox="1"/>
          <p:nvPr/>
        </p:nvSpPr>
        <p:spPr>
          <a:xfrm>
            <a:off x="314896" y="239201"/>
            <a:ext cx="1164354" cy="46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408" name="Google Shape;408;p35"/>
          <p:cNvSpPr txBox="1"/>
          <p:nvPr/>
        </p:nvSpPr>
        <p:spPr>
          <a:xfrm>
            <a:off x="1924772" y="255873"/>
            <a:ext cx="3809693" cy="64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분야 별 수행 결과</a:t>
            </a:r>
            <a:endParaRPr sz="3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5"/>
          <p:cNvSpPr txBox="1"/>
          <p:nvPr/>
        </p:nvSpPr>
        <p:spPr>
          <a:xfrm>
            <a:off x="1972397" y="908849"/>
            <a:ext cx="2852700" cy="40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en-US" altLang="ko-KR" sz="2000" b="1" dirty="0">
                <a:latin typeface="Arial"/>
                <a:ea typeface="Arial"/>
                <a:cs typeface="Arial"/>
                <a:sym typeface="Arial"/>
              </a:rPr>
              <a:t>SVM</a:t>
            </a:r>
            <a:r>
              <a:rPr lang="ko-KR" sz="2000" b="1" dirty="0">
                <a:latin typeface="Arial"/>
                <a:ea typeface="Arial"/>
                <a:cs typeface="Arial"/>
                <a:sym typeface="Arial"/>
              </a:rPr>
              <a:t> &gt;</a:t>
            </a:r>
            <a:endParaRPr dirty="0"/>
          </a:p>
        </p:txBody>
      </p:sp>
      <p:sp>
        <p:nvSpPr>
          <p:cNvPr id="410" name="Google Shape;410;p35"/>
          <p:cNvSpPr/>
          <p:nvPr/>
        </p:nvSpPr>
        <p:spPr>
          <a:xfrm>
            <a:off x="478660" y="2681605"/>
            <a:ext cx="11245980" cy="971550"/>
          </a:xfrm>
          <a:prstGeom prst="roundRect">
            <a:avLst>
              <a:gd name="adj" fmla="val 16667"/>
            </a:avLst>
          </a:prstGeom>
          <a:solidFill>
            <a:schemeClr val="lt1">
              <a:alpha val="68627"/>
            </a:schemeClr>
          </a:solidFill>
          <a:ln w="85725" cap="flat" cmpd="sng">
            <a:solidFill>
              <a:schemeClr val="accent3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5"/>
          <p:cNvSpPr/>
          <p:nvPr/>
        </p:nvSpPr>
        <p:spPr>
          <a:xfrm>
            <a:off x="478660" y="2679700"/>
            <a:ext cx="11245980" cy="971550"/>
          </a:xfrm>
          <a:prstGeom prst="roundRect">
            <a:avLst>
              <a:gd name="adj" fmla="val 16667"/>
            </a:avLst>
          </a:prstGeom>
          <a:solidFill>
            <a:srgbClr val="FFF5CF">
              <a:alpha val="69803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5"/>
          <p:cNvSpPr/>
          <p:nvPr/>
        </p:nvSpPr>
        <p:spPr>
          <a:xfrm>
            <a:off x="792480" y="2842309"/>
            <a:ext cx="10617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ko-KR" altLang="en-US" sz="3200" b="1" dirty="0">
                <a:latin typeface="Arial"/>
                <a:ea typeface="Arial"/>
                <a:cs typeface="Arial"/>
                <a:sym typeface="Arial"/>
              </a:rPr>
              <a:t>예측 가능하나 낮은 정확도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5"/>
          <p:cNvSpPr/>
          <p:nvPr/>
        </p:nvSpPr>
        <p:spPr>
          <a:xfrm>
            <a:off x="478660" y="4084371"/>
            <a:ext cx="11245980" cy="971550"/>
          </a:xfrm>
          <a:prstGeom prst="roundRect">
            <a:avLst>
              <a:gd name="adj" fmla="val 16667"/>
            </a:avLst>
          </a:prstGeom>
          <a:solidFill>
            <a:schemeClr val="lt1">
              <a:alpha val="68627"/>
            </a:schemeClr>
          </a:solidFill>
          <a:ln w="85725" cap="flat" cmpd="sng">
            <a:solidFill>
              <a:schemeClr val="accent3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5"/>
          <p:cNvSpPr/>
          <p:nvPr/>
        </p:nvSpPr>
        <p:spPr>
          <a:xfrm>
            <a:off x="478660" y="4082466"/>
            <a:ext cx="11245980" cy="971550"/>
          </a:xfrm>
          <a:prstGeom prst="roundRect">
            <a:avLst>
              <a:gd name="adj" fmla="val 16667"/>
            </a:avLst>
          </a:prstGeom>
          <a:solidFill>
            <a:srgbClr val="FFF5CF">
              <a:alpha val="69803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5"/>
          <p:cNvSpPr/>
          <p:nvPr/>
        </p:nvSpPr>
        <p:spPr>
          <a:xfrm>
            <a:off x="792480" y="4245075"/>
            <a:ext cx="106172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ko-KR" sz="3200" b="1" dirty="0"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-GB" altLang="ko-KR" sz="3200" b="1" dirty="0">
                <a:ea typeface="Arial"/>
                <a:cs typeface="Arial"/>
                <a:sym typeface="Arial"/>
              </a:rPr>
              <a:t>SVM</a:t>
            </a:r>
            <a:r>
              <a:rPr lang="ko-KR" altLang="en-US" sz="3200" b="1" dirty="0">
                <a:ea typeface="Arial"/>
                <a:cs typeface="Arial"/>
                <a:sym typeface="Arial"/>
              </a:rPr>
              <a:t>은 좋은 분석 모델이 아니다</a:t>
            </a:r>
            <a:endParaRPr sz="3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35"/>
          <p:cNvSpPr/>
          <p:nvPr/>
        </p:nvSpPr>
        <p:spPr>
          <a:xfrm>
            <a:off x="422904" y="1557817"/>
            <a:ext cx="3580136" cy="750558"/>
          </a:xfrm>
          <a:prstGeom prst="rect">
            <a:avLst/>
          </a:prstGeom>
          <a:solidFill>
            <a:schemeClr val="accent4">
              <a:alpha val="49803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    론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36"/>
          <p:cNvSpPr/>
          <p:nvPr/>
        </p:nvSpPr>
        <p:spPr>
          <a:xfrm>
            <a:off x="-23191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6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6"/>
          <p:cNvSpPr txBox="1"/>
          <p:nvPr/>
        </p:nvSpPr>
        <p:spPr>
          <a:xfrm>
            <a:off x="314896" y="239201"/>
            <a:ext cx="116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428" name="Google Shape;428;p36"/>
          <p:cNvSpPr txBox="1"/>
          <p:nvPr/>
        </p:nvSpPr>
        <p:spPr>
          <a:xfrm>
            <a:off x="1924772" y="255873"/>
            <a:ext cx="3809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분야 별 수행 결과</a:t>
            </a:r>
            <a:endParaRPr sz="3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6"/>
          <p:cNvSpPr txBox="1"/>
          <p:nvPr/>
        </p:nvSpPr>
        <p:spPr>
          <a:xfrm>
            <a:off x="1972397" y="908849"/>
            <a:ext cx="285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ko-KR" sz="2000" b="1"/>
              <a:t>카이 제곱 검정</a:t>
            </a:r>
            <a:r>
              <a:rPr lang="ko-KR" sz="2000" b="1">
                <a:latin typeface="Arial"/>
                <a:ea typeface="Arial"/>
                <a:cs typeface="Arial"/>
                <a:sym typeface="Arial"/>
              </a:rPr>
              <a:t> &gt;</a:t>
            </a:r>
            <a:endParaRPr/>
          </a:p>
        </p:txBody>
      </p:sp>
      <p:sp>
        <p:nvSpPr>
          <p:cNvPr id="430" name="Google Shape;430;p36"/>
          <p:cNvSpPr/>
          <p:nvPr/>
        </p:nvSpPr>
        <p:spPr>
          <a:xfrm>
            <a:off x="761522" y="1724996"/>
            <a:ext cx="9599700" cy="9717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36"/>
          <p:cNvSpPr txBox="1"/>
          <p:nvPr/>
        </p:nvSpPr>
        <p:spPr>
          <a:xfrm>
            <a:off x="742309" y="1878599"/>
            <a:ext cx="3373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분석도구</a:t>
            </a:r>
            <a:endParaRPr/>
          </a:p>
        </p:txBody>
      </p:sp>
      <p:sp>
        <p:nvSpPr>
          <p:cNvPr id="432" name="Google Shape;432;p36"/>
          <p:cNvSpPr/>
          <p:nvPr/>
        </p:nvSpPr>
        <p:spPr>
          <a:xfrm>
            <a:off x="3810417" y="1723091"/>
            <a:ext cx="6530700" cy="9717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36"/>
          <p:cNvSpPr/>
          <p:nvPr/>
        </p:nvSpPr>
        <p:spPr>
          <a:xfrm>
            <a:off x="3859922" y="1875945"/>
            <a:ext cx="6501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dk1"/>
                </a:solidFill>
              </a:rPr>
              <a:t>카이 제곱 검정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36"/>
          <p:cNvSpPr/>
          <p:nvPr/>
        </p:nvSpPr>
        <p:spPr>
          <a:xfrm>
            <a:off x="1982339" y="4437077"/>
            <a:ext cx="9599700" cy="20451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6"/>
          <p:cNvSpPr txBox="1"/>
          <p:nvPr/>
        </p:nvSpPr>
        <p:spPr>
          <a:xfrm>
            <a:off x="2114637" y="5134508"/>
            <a:ext cx="3373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</a:rPr>
              <a:t>귀무</a:t>
            </a: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가설</a:t>
            </a:r>
            <a:endParaRPr/>
          </a:p>
        </p:txBody>
      </p:sp>
      <p:sp>
        <p:nvSpPr>
          <p:cNvPr id="436" name="Google Shape;436;p36"/>
          <p:cNvSpPr/>
          <p:nvPr/>
        </p:nvSpPr>
        <p:spPr>
          <a:xfrm>
            <a:off x="5497362" y="4435172"/>
            <a:ext cx="6084892" cy="20451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6"/>
          <p:cNvSpPr/>
          <p:nvPr/>
        </p:nvSpPr>
        <p:spPr>
          <a:xfrm>
            <a:off x="5497361" y="4691469"/>
            <a:ext cx="6084677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chemeClr val="dk1"/>
                </a:solidFill>
              </a:rPr>
              <a:t>각 </a:t>
            </a:r>
            <a:r>
              <a:rPr lang="ko-KR" altLang="en-US" sz="3200" b="1" dirty="0">
                <a:solidFill>
                  <a:schemeClr val="dk1"/>
                </a:solidFill>
              </a:rPr>
              <a:t>섹션</a:t>
            </a:r>
            <a:r>
              <a:rPr lang="ko-KR" sz="3200" b="1" dirty="0">
                <a:solidFill>
                  <a:schemeClr val="dk1"/>
                </a:solidFill>
              </a:rPr>
              <a:t>의 댓글 수는</a:t>
            </a:r>
            <a:endParaRPr lang="en-US" altLang="ko-KR" sz="3200" b="1" dirty="0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</a:rPr>
              <a:t>1</a:t>
            </a:r>
            <a:r>
              <a:rPr lang="ko-KR" sz="3200" b="1" dirty="0">
                <a:solidFill>
                  <a:schemeClr val="dk1"/>
                </a:solidFill>
              </a:rPr>
              <a:t>년 평균 댓글 수와 차이가 없다.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6"/>
          <p:cNvSpPr/>
          <p:nvPr/>
        </p:nvSpPr>
        <p:spPr>
          <a:xfrm>
            <a:off x="1518366" y="3078960"/>
            <a:ext cx="9599700" cy="9717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6"/>
          <p:cNvSpPr txBox="1"/>
          <p:nvPr/>
        </p:nvSpPr>
        <p:spPr>
          <a:xfrm>
            <a:off x="1388227" y="3232563"/>
            <a:ext cx="3373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데이터컬럼</a:t>
            </a:r>
            <a:endParaRPr sz="3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6"/>
          <p:cNvSpPr/>
          <p:nvPr/>
        </p:nvSpPr>
        <p:spPr>
          <a:xfrm>
            <a:off x="4567261" y="3077055"/>
            <a:ext cx="6530700" cy="9717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36"/>
          <p:cNvSpPr/>
          <p:nvPr/>
        </p:nvSpPr>
        <p:spPr>
          <a:xfrm>
            <a:off x="4596863" y="3250229"/>
            <a:ext cx="6501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dirty="0">
                <a:solidFill>
                  <a:schemeClr val="dk1"/>
                </a:solidFill>
              </a:rPr>
              <a:t>각 카테고리의 월</a:t>
            </a:r>
            <a:r>
              <a:rPr lang="en-US" altLang="ko-KR" sz="3200" b="1" dirty="0">
                <a:solidFill>
                  <a:schemeClr val="dk1"/>
                </a:solidFill>
              </a:rPr>
              <a:t> </a:t>
            </a:r>
            <a:r>
              <a:rPr lang="ko-KR" sz="3200" b="1" dirty="0">
                <a:solidFill>
                  <a:schemeClr val="dk1"/>
                </a:solidFill>
              </a:rPr>
              <a:t>별 </a:t>
            </a:r>
            <a:r>
              <a:rPr lang="ko-KR" altLang="en-US" sz="3200" b="1" spc="-150" dirty="0">
                <a:solidFill>
                  <a:schemeClr val="dk1"/>
                </a:solidFill>
              </a:rPr>
              <a:t>댓글수</a:t>
            </a:r>
            <a:r>
              <a:rPr lang="ko-KR" sz="3200" b="1" dirty="0">
                <a:solidFill>
                  <a:schemeClr val="dk1"/>
                </a:solidFill>
              </a:rPr>
              <a:t> 합계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8"/>
          <p:cNvSpPr/>
          <p:nvPr/>
        </p:nvSpPr>
        <p:spPr>
          <a:xfrm>
            <a:off x="-13666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8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38"/>
          <p:cNvSpPr txBox="1"/>
          <p:nvPr/>
        </p:nvSpPr>
        <p:spPr>
          <a:xfrm>
            <a:off x="216133" y="1523205"/>
            <a:ext cx="11762400" cy="5095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64" name="Google Shape;464;p38"/>
          <p:cNvSpPr txBox="1"/>
          <p:nvPr/>
        </p:nvSpPr>
        <p:spPr>
          <a:xfrm>
            <a:off x="1924775" y="255875"/>
            <a:ext cx="3688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분야 별 수행 결과</a:t>
            </a:r>
            <a:endParaRPr sz="3600" b="1"/>
          </a:p>
        </p:txBody>
      </p:sp>
      <p:sp>
        <p:nvSpPr>
          <p:cNvPr id="465" name="Google Shape;465;p38"/>
          <p:cNvSpPr txBox="1"/>
          <p:nvPr/>
        </p:nvSpPr>
        <p:spPr>
          <a:xfrm>
            <a:off x="1972396" y="908848"/>
            <a:ext cx="6841403" cy="42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 &lt; 카이 제곱 검정</a:t>
            </a:r>
            <a:r>
              <a:rPr lang="en-US" altLang="ko-KR" sz="2000" b="1" dirty="0"/>
              <a:t> – </a:t>
            </a:r>
            <a:r>
              <a:rPr lang="ko-KR" altLang="en-US" sz="2000" b="1" dirty="0"/>
              <a:t>월 별 총 댓글 수 그래프</a:t>
            </a:r>
            <a:r>
              <a:rPr lang="ko-KR" sz="2000" b="1" dirty="0"/>
              <a:t> &gt;</a:t>
            </a:r>
            <a:endParaRPr b="1" dirty="0"/>
          </a:p>
        </p:txBody>
      </p:sp>
      <p:sp>
        <p:nvSpPr>
          <p:cNvPr id="466" name="Google Shape;466;p38"/>
          <p:cNvSpPr txBox="1"/>
          <p:nvPr/>
        </p:nvSpPr>
        <p:spPr>
          <a:xfrm>
            <a:off x="314896" y="239201"/>
            <a:ext cx="116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pic>
        <p:nvPicPr>
          <p:cNvPr id="468" name="Google Shape;46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67" y="1523203"/>
            <a:ext cx="11762400" cy="5078921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8"/>
          <p:cNvSpPr/>
          <p:nvPr/>
        </p:nvSpPr>
        <p:spPr>
          <a:xfrm>
            <a:off x="2081516" y="3205000"/>
            <a:ext cx="2388884" cy="1621000"/>
          </a:xfrm>
          <a:prstGeom prst="ellipse">
            <a:avLst/>
          </a:prstGeom>
          <a:noFill/>
          <a:ln w="539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32;p36">
            <a:extLst>
              <a:ext uri="{FF2B5EF4-FFF2-40B4-BE49-F238E27FC236}">
                <a16:creationId xmlns:a16="http://schemas.microsoft.com/office/drawing/2014/main" id="{49040E85-F290-4BB6-9167-8DDD8D99E0A9}"/>
              </a:ext>
            </a:extLst>
          </p:cNvPr>
          <p:cNvSpPr/>
          <p:nvPr/>
        </p:nvSpPr>
        <p:spPr>
          <a:xfrm>
            <a:off x="3164418" y="2247147"/>
            <a:ext cx="3034883" cy="860468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>
                <a:latin typeface="Arial"/>
                <a:ea typeface="Arial"/>
                <a:cs typeface="Arial"/>
                <a:sym typeface="Arial"/>
              </a:rPr>
              <a:t>분야 별 그래프 변화도 비슷</a:t>
            </a:r>
            <a:endParaRPr sz="28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9"/>
          <p:cNvSpPr/>
          <p:nvPr/>
        </p:nvSpPr>
        <p:spPr>
          <a:xfrm>
            <a:off x="-13666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39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39"/>
          <p:cNvSpPr txBox="1"/>
          <p:nvPr/>
        </p:nvSpPr>
        <p:spPr>
          <a:xfrm>
            <a:off x="216133" y="1523205"/>
            <a:ext cx="11762400" cy="5095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478" name="Google Shape;478;p39"/>
          <p:cNvSpPr txBox="1"/>
          <p:nvPr/>
        </p:nvSpPr>
        <p:spPr>
          <a:xfrm>
            <a:off x="1924775" y="255875"/>
            <a:ext cx="3688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분야 별 수행 결과</a:t>
            </a:r>
            <a:endParaRPr sz="3600" b="1"/>
          </a:p>
        </p:txBody>
      </p:sp>
      <p:sp>
        <p:nvSpPr>
          <p:cNvPr id="479" name="Google Shape;479;p39"/>
          <p:cNvSpPr txBox="1"/>
          <p:nvPr/>
        </p:nvSpPr>
        <p:spPr>
          <a:xfrm>
            <a:off x="1972396" y="908848"/>
            <a:ext cx="7387503" cy="42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 &lt; 카이 제곱 검정</a:t>
            </a:r>
            <a:r>
              <a:rPr lang="en-US" altLang="ko-KR" sz="2000" b="1" dirty="0"/>
              <a:t> – </a:t>
            </a:r>
            <a:r>
              <a:rPr lang="ko-KR" altLang="en-US" sz="2000" b="1" dirty="0"/>
              <a:t>각 분야 별 분석 결과 </a:t>
            </a:r>
            <a:r>
              <a:rPr lang="en-US" altLang="ko-KR" sz="2000" b="1" dirty="0"/>
              <a:t>p-value</a:t>
            </a:r>
            <a:r>
              <a:rPr lang="ko-KR" sz="2000" b="1" dirty="0"/>
              <a:t> &gt;</a:t>
            </a:r>
            <a:endParaRPr b="1" dirty="0"/>
          </a:p>
        </p:txBody>
      </p:sp>
      <p:sp>
        <p:nvSpPr>
          <p:cNvPr id="480" name="Google Shape;480;p39"/>
          <p:cNvSpPr txBox="1"/>
          <p:nvPr/>
        </p:nvSpPr>
        <p:spPr>
          <a:xfrm>
            <a:off x="314896" y="239201"/>
            <a:ext cx="116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graphicFrame>
        <p:nvGraphicFramePr>
          <p:cNvPr id="481" name="Google Shape;481;p39"/>
          <p:cNvGraphicFramePr/>
          <p:nvPr>
            <p:extLst>
              <p:ext uri="{D42A27DB-BD31-4B8C-83A1-F6EECF244321}">
                <p14:modId xmlns:p14="http://schemas.microsoft.com/office/powerpoint/2010/main" val="2346636110"/>
              </p:ext>
            </p:extLst>
          </p:nvPr>
        </p:nvGraphicFramePr>
        <p:xfrm>
          <a:off x="213466" y="1523205"/>
          <a:ext cx="11762400" cy="507891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289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8953">
                  <a:extLst>
                    <a:ext uri="{9D8B030D-6E8A-4147-A177-3AD203B41FA5}">
                      <a16:colId xmlns:a16="http://schemas.microsoft.com/office/drawing/2014/main" val="1620867638"/>
                    </a:ext>
                  </a:extLst>
                </a:gridCol>
                <a:gridCol w="20623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2320">
                  <a:extLst>
                    <a:ext uri="{9D8B030D-6E8A-4147-A177-3AD203B41FA5}">
                      <a16:colId xmlns:a16="http://schemas.microsoft.com/office/drawing/2014/main" val="4052094842"/>
                    </a:ext>
                  </a:extLst>
                </a:gridCol>
                <a:gridCol w="17899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9927">
                  <a:extLst>
                    <a:ext uri="{9D8B030D-6E8A-4147-A177-3AD203B41FA5}">
                      <a16:colId xmlns:a16="http://schemas.microsoft.com/office/drawing/2014/main" val="3384622440"/>
                    </a:ext>
                  </a:extLst>
                </a:gridCol>
              </a:tblGrid>
              <a:tr h="1011563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Economy</a:t>
                      </a:r>
                      <a:endParaRPr sz="2800" b="1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IT</a:t>
                      </a:r>
                      <a:endParaRPr sz="28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Life_Cult</a:t>
                      </a:r>
                      <a:endParaRPr sz="28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0645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 dirty="0">
                          <a:solidFill>
                            <a:schemeClr val="tx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0.117</a:t>
                      </a:r>
                      <a:endParaRPr lang="ko-KR" altLang="en-US" sz="2400" b="1" dirty="0">
                        <a:solidFill>
                          <a:schemeClr val="tx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채택</a:t>
                      </a:r>
                      <a:endParaRPr sz="2400" b="1" dirty="0">
                        <a:solidFill>
                          <a:schemeClr val="tx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 dirty="0">
                          <a:solidFill>
                            <a:schemeClr val="tx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0.999</a:t>
                      </a:r>
                      <a:endParaRPr sz="2400" b="1" dirty="0">
                        <a:solidFill>
                          <a:schemeClr val="tx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채택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 dirty="0">
                          <a:solidFill>
                            <a:schemeClr val="tx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0.841</a:t>
                      </a:r>
                      <a:endParaRPr sz="2400" b="1" dirty="0">
                        <a:solidFill>
                          <a:schemeClr val="tx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채택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1563"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Politics</a:t>
                      </a:r>
                      <a:endParaRPr sz="2800" b="1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Society</a:t>
                      </a:r>
                      <a:endParaRPr sz="2800" b="1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800" b="1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World</a:t>
                      </a:r>
                      <a:endParaRPr sz="2800" b="1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9334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 dirty="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0.0000000504</a:t>
                      </a:r>
                      <a:endParaRPr sz="2400" b="1" dirty="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기각</a:t>
                      </a:r>
                      <a:endParaRPr sz="2400" b="1" dirty="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 dirty="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0.0000000077</a:t>
                      </a:r>
                      <a:endParaRPr sz="2400" b="1" dirty="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>
                          <a:solidFill>
                            <a:srgbClr val="FF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기각</a:t>
                      </a:r>
                      <a:endParaRPr sz="2400" b="1" dirty="0">
                        <a:solidFill>
                          <a:srgbClr val="FF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 dirty="0">
                          <a:solidFill>
                            <a:schemeClr val="tx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0.074</a:t>
                      </a:r>
                      <a:endParaRPr sz="2400" b="1" dirty="0">
                        <a:solidFill>
                          <a:schemeClr val="tx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2400" b="1" dirty="0">
                          <a:solidFill>
                            <a:schemeClr val="tx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채택</a:t>
                      </a:r>
                      <a:endParaRPr sz="2400" b="1" dirty="0">
                        <a:solidFill>
                          <a:schemeClr val="tx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40404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0"/>
          <p:cNvSpPr/>
          <p:nvPr/>
        </p:nvSpPr>
        <p:spPr>
          <a:xfrm>
            <a:off x="-23191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40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40"/>
          <p:cNvSpPr txBox="1"/>
          <p:nvPr/>
        </p:nvSpPr>
        <p:spPr>
          <a:xfrm>
            <a:off x="314896" y="239201"/>
            <a:ext cx="116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491" name="Google Shape;491;p40"/>
          <p:cNvSpPr txBox="1"/>
          <p:nvPr/>
        </p:nvSpPr>
        <p:spPr>
          <a:xfrm>
            <a:off x="1924772" y="255873"/>
            <a:ext cx="3809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분야 별 수행 결과</a:t>
            </a:r>
            <a:endParaRPr sz="3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40"/>
          <p:cNvSpPr txBox="1"/>
          <p:nvPr/>
        </p:nvSpPr>
        <p:spPr>
          <a:xfrm>
            <a:off x="1972397" y="908849"/>
            <a:ext cx="285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ko-KR" sz="2000" b="1"/>
              <a:t>카이 제곱 검정</a:t>
            </a:r>
            <a:r>
              <a:rPr lang="ko-KR" sz="2000" b="1">
                <a:latin typeface="Arial"/>
                <a:ea typeface="Arial"/>
                <a:cs typeface="Arial"/>
                <a:sym typeface="Arial"/>
              </a:rPr>
              <a:t> &gt;</a:t>
            </a:r>
            <a:endParaRPr/>
          </a:p>
        </p:txBody>
      </p:sp>
      <p:sp>
        <p:nvSpPr>
          <p:cNvPr id="493" name="Google Shape;493;p40"/>
          <p:cNvSpPr/>
          <p:nvPr/>
        </p:nvSpPr>
        <p:spPr>
          <a:xfrm>
            <a:off x="478660" y="2681604"/>
            <a:ext cx="11246100" cy="1338299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40"/>
          <p:cNvSpPr/>
          <p:nvPr/>
        </p:nvSpPr>
        <p:spPr>
          <a:xfrm>
            <a:off x="478660" y="2681604"/>
            <a:ext cx="11246100" cy="1338299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40"/>
          <p:cNvSpPr/>
          <p:nvPr/>
        </p:nvSpPr>
        <p:spPr>
          <a:xfrm>
            <a:off x="787350" y="2905755"/>
            <a:ext cx="10617300" cy="88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spc="-150" dirty="0">
                <a:solidFill>
                  <a:schemeClr val="dk1"/>
                </a:solidFill>
                <a:latin typeface="+mj-lt"/>
              </a:rPr>
              <a:t>IT, 문화, 경제, 세계</a:t>
            </a:r>
            <a:r>
              <a:rPr lang="en-US" altLang="ko-KR" sz="3200" b="1" spc="-150" dirty="0">
                <a:solidFill>
                  <a:schemeClr val="dk1"/>
                </a:solidFill>
                <a:latin typeface="+mj-lt"/>
              </a:rPr>
              <a:t> </a:t>
            </a:r>
            <a:r>
              <a:rPr lang="ko-KR" altLang="en-US" sz="3200" b="1" spc="-150" dirty="0">
                <a:solidFill>
                  <a:schemeClr val="dk1"/>
                </a:solidFill>
                <a:latin typeface="+mj-lt"/>
              </a:rPr>
              <a:t>등 네 분야는 </a:t>
            </a:r>
            <a:r>
              <a:rPr lang="ko-KR" sz="3200" b="1" spc="-150" dirty="0">
                <a:solidFill>
                  <a:schemeClr val="dk1"/>
                </a:solidFill>
                <a:latin typeface="+mj-lt"/>
              </a:rPr>
              <a:t>p-value가 0.05</a:t>
            </a:r>
            <a:r>
              <a:rPr lang="en-US" altLang="ko-KR" sz="3200" b="1" spc="-150" dirty="0">
                <a:solidFill>
                  <a:schemeClr val="dk1"/>
                </a:solidFill>
                <a:latin typeface="+mj-lt"/>
              </a:rPr>
              <a:t> </a:t>
            </a:r>
            <a:r>
              <a:rPr lang="ko-KR" sz="3200" b="1" spc="-150" dirty="0">
                <a:solidFill>
                  <a:schemeClr val="dk1"/>
                </a:solidFill>
                <a:latin typeface="+mj-lt"/>
              </a:rPr>
              <a:t>이상</a:t>
            </a:r>
            <a:r>
              <a:rPr lang="ko-KR" altLang="en-US" sz="3200" b="1" spc="-150" dirty="0">
                <a:solidFill>
                  <a:schemeClr val="dk1"/>
                </a:solidFill>
                <a:latin typeface="+mj-lt"/>
              </a:rPr>
              <a:t>이므로</a:t>
            </a:r>
            <a:r>
              <a:rPr lang="ko-KR" sz="3200" b="1" spc="-150" dirty="0">
                <a:solidFill>
                  <a:schemeClr val="dk1"/>
                </a:solidFill>
                <a:latin typeface="+mj-lt"/>
              </a:rPr>
              <a:t>,</a:t>
            </a:r>
            <a:endParaRPr lang="en-US" altLang="ko-KR" sz="3200" b="1" spc="-150" dirty="0">
              <a:solidFill>
                <a:schemeClr val="dk1"/>
              </a:solidFill>
              <a:latin typeface="+mj-lt"/>
              <a:ea typeface="Segoe UI Black" panose="020B0A02040204020203" pitchFamily="34" charset="0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+mj-lt"/>
                <a:ea typeface="Segoe UI Black" panose="020B0A02040204020203" pitchFamily="34" charset="0"/>
              </a:rPr>
              <a:t>‘1</a:t>
            </a:r>
            <a:r>
              <a:rPr lang="ko-KR" sz="3200" b="1" dirty="0">
                <a:solidFill>
                  <a:schemeClr val="dk1"/>
                </a:solidFill>
                <a:latin typeface="+mj-lt"/>
              </a:rPr>
              <a:t>년 평균의 댓글 수</a:t>
            </a:r>
            <a:r>
              <a:rPr lang="en-US" altLang="ko-KR" sz="3200" b="1" dirty="0">
                <a:solidFill>
                  <a:schemeClr val="dk1"/>
                </a:solidFill>
                <a:latin typeface="+mj-lt"/>
              </a:rPr>
              <a:t>’ </a:t>
            </a:r>
            <a:r>
              <a:rPr lang="ko-KR" sz="3200" b="1" dirty="0">
                <a:solidFill>
                  <a:schemeClr val="dk1"/>
                </a:solidFill>
                <a:latin typeface="+mj-lt"/>
              </a:rPr>
              <a:t>와 </a:t>
            </a:r>
            <a:r>
              <a:rPr lang="en-US" altLang="ko-KR" sz="3200" b="1" dirty="0">
                <a:solidFill>
                  <a:schemeClr val="dk1"/>
                </a:solidFill>
                <a:latin typeface="+mj-lt"/>
              </a:rPr>
              <a:t>‘</a:t>
            </a:r>
            <a:r>
              <a:rPr lang="ko-KR" altLang="en-US" sz="3200" b="1" dirty="0">
                <a:solidFill>
                  <a:schemeClr val="dk1"/>
                </a:solidFill>
                <a:latin typeface="+mj-lt"/>
              </a:rPr>
              <a:t>월 별</a:t>
            </a:r>
            <a:r>
              <a:rPr lang="ko-KR" sz="3200" b="1" dirty="0">
                <a:solidFill>
                  <a:schemeClr val="dk1"/>
                </a:solidFill>
                <a:latin typeface="+mj-lt"/>
              </a:rPr>
              <a:t> 댓글 수</a:t>
            </a:r>
            <a:r>
              <a:rPr lang="en-US" altLang="ko-KR" sz="3200" b="1" dirty="0">
                <a:solidFill>
                  <a:schemeClr val="dk1"/>
                </a:solidFill>
                <a:latin typeface="+mj-lt"/>
              </a:rPr>
              <a:t>’ </a:t>
            </a:r>
            <a:r>
              <a:rPr lang="ko-KR" altLang="en-US" sz="3200" b="1" dirty="0">
                <a:solidFill>
                  <a:schemeClr val="dk1"/>
                </a:solidFill>
                <a:latin typeface="+mj-lt"/>
              </a:rPr>
              <a:t>간</a:t>
            </a:r>
            <a:r>
              <a:rPr lang="ko-KR" sz="3200" b="1" dirty="0">
                <a:solidFill>
                  <a:schemeClr val="dk1"/>
                </a:solidFill>
                <a:latin typeface="+mj-lt"/>
              </a:rPr>
              <a:t> 차이</a:t>
            </a:r>
            <a:r>
              <a:rPr lang="ko-KR" altLang="en-US" sz="3200" b="1" dirty="0">
                <a:solidFill>
                  <a:schemeClr val="dk1"/>
                </a:solidFill>
                <a:latin typeface="+mj-lt"/>
              </a:rPr>
              <a:t>가</a:t>
            </a:r>
            <a:r>
              <a:rPr lang="ko-KR" sz="3200" b="1" dirty="0">
                <a:solidFill>
                  <a:schemeClr val="dk1"/>
                </a:solidFill>
                <a:latin typeface="+mj-lt"/>
              </a:rPr>
              <a:t> 없</a:t>
            </a:r>
            <a:r>
              <a:rPr lang="ko-KR" altLang="en-US" sz="3200" b="1" dirty="0">
                <a:solidFill>
                  <a:schemeClr val="dk1"/>
                </a:solidFill>
                <a:latin typeface="+mj-lt"/>
              </a:rPr>
              <a:t>다</a:t>
            </a:r>
            <a:r>
              <a:rPr lang="en-US" altLang="ko-KR" sz="3200" b="1" dirty="0">
                <a:solidFill>
                  <a:schemeClr val="dk1"/>
                </a:solidFill>
                <a:latin typeface="+mj-lt"/>
              </a:rPr>
              <a:t>.</a:t>
            </a:r>
            <a:endParaRPr sz="4800" b="1" dirty="0">
              <a:solidFill>
                <a:schemeClr val="dk1"/>
              </a:solidFill>
              <a:latin typeface="+mj-lt"/>
              <a:ea typeface="Segoe UI Black" panose="020B0A02040204020203" pitchFamily="34" charset="0"/>
              <a:cs typeface="Arial"/>
              <a:sym typeface="Arial"/>
            </a:endParaRPr>
          </a:p>
        </p:txBody>
      </p:sp>
      <p:sp>
        <p:nvSpPr>
          <p:cNvPr id="496" name="Google Shape;496;p40"/>
          <p:cNvSpPr/>
          <p:nvPr/>
        </p:nvSpPr>
        <p:spPr>
          <a:xfrm>
            <a:off x="478660" y="4394995"/>
            <a:ext cx="11246100" cy="1338299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40"/>
          <p:cNvSpPr/>
          <p:nvPr/>
        </p:nvSpPr>
        <p:spPr>
          <a:xfrm>
            <a:off x="478660" y="4393090"/>
            <a:ext cx="11246100" cy="1338299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40"/>
          <p:cNvSpPr/>
          <p:nvPr/>
        </p:nvSpPr>
        <p:spPr>
          <a:xfrm>
            <a:off x="787350" y="4617241"/>
            <a:ext cx="10617300" cy="889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 spc="-150" dirty="0">
                <a:solidFill>
                  <a:schemeClr val="dk1"/>
                </a:solidFill>
                <a:latin typeface="+mj-lt"/>
              </a:rPr>
              <a:t>정치, 사회는 p</a:t>
            </a:r>
            <a:r>
              <a:rPr lang="en-US" altLang="ko-KR" sz="3200" b="1" spc="-150" dirty="0">
                <a:solidFill>
                  <a:schemeClr val="dk1"/>
                </a:solidFill>
                <a:latin typeface="+mj-lt"/>
                <a:ea typeface="Segoe UI Black" panose="020B0A02040204020203" pitchFamily="34" charset="0"/>
              </a:rPr>
              <a:t>-</a:t>
            </a:r>
            <a:r>
              <a:rPr lang="ko-KR" sz="3200" b="1" spc="-150" dirty="0">
                <a:solidFill>
                  <a:schemeClr val="dk1"/>
                </a:solidFill>
                <a:latin typeface="+mj-lt"/>
              </a:rPr>
              <a:t>value가 0.05 이하</a:t>
            </a:r>
            <a:r>
              <a:rPr lang="ko-KR" altLang="en-US" sz="3200" b="1" spc="-150" dirty="0">
                <a:solidFill>
                  <a:schemeClr val="dk1"/>
                </a:solidFill>
                <a:latin typeface="+mj-lt"/>
              </a:rPr>
              <a:t>로 귀무가설이 기각되므로</a:t>
            </a:r>
            <a:r>
              <a:rPr lang="en-US" altLang="ko-KR" sz="3200" b="1" spc="-150" dirty="0">
                <a:solidFill>
                  <a:schemeClr val="dk1"/>
                </a:solidFill>
                <a:latin typeface="+mj-lt"/>
              </a:rPr>
              <a:t>,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  <a:latin typeface="+mj-lt"/>
              </a:rPr>
              <a:t>‘1</a:t>
            </a:r>
            <a:r>
              <a:rPr lang="ko-KR" altLang="en-US" sz="3200" b="1" dirty="0">
                <a:solidFill>
                  <a:schemeClr val="dk1"/>
                </a:solidFill>
                <a:latin typeface="+mj-lt"/>
              </a:rPr>
              <a:t>년 평균</a:t>
            </a:r>
            <a:r>
              <a:rPr lang="ko-KR" sz="3200" b="1" dirty="0">
                <a:solidFill>
                  <a:schemeClr val="dk1"/>
                </a:solidFill>
                <a:latin typeface="+mj-lt"/>
              </a:rPr>
              <a:t>의</a:t>
            </a:r>
            <a:r>
              <a:rPr lang="en-US" altLang="ko-KR" sz="3200" b="1" dirty="0">
                <a:solidFill>
                  <a:schemeClr val="dk1"/>
                </a:solidFill>
                <a:latin typeface="+mj-lt"/>
              </a:rPr>
              <a:t> </a:t>
            </a:r>
            <a:r>
              <a:rPr lang="ko-KR" altLang="en-US" sz="3200" b="1" dirty="0">
                <a:solidFill>
                  <a:schemeClr val="dk1"/>
                </a:solidFill>
                <a:latin typeface="+mj-lt"/>
              </a:rPr>
              <a:t>댓글 수</a:t>
            </a:r>
            <a:r>
              <a:rPr lang="en-US" altLang="ko-KR" sz="3200" b="1" dirty="0">
                <a:solidFill>
                  <a:schemeClr val="dk1"/>
                </a:solidFill>
                <a:latin typeface="+mj-lt"/>
              </a:rPr>
              <a:t>’ </a:t>
            </a:r>
            <a:r>
              <a:rPr lang="ko-KR" altLang="en-US" sz="3200" b="1" dirty="0">
                <a:solidFill>
                  <a:schemeClr val="dk1"/>
                </a:solidFill>
                <a:latin typeface="+mj-lt"/>
              </a:rPr>
              <a:t>와</a:t>
            </a:r>
            <a:r>
              <a:rPr lang="ko-KR" sz="3200" b="1" dirty="0">
                <a:solidFill>
                  <a:schemeClr val="dk1"/>
                </a:solidFill>
                <a:latin typeface="+mj-lt"/>
              </a:rPr>
              <a:t> </a:t>
            </a:r>
            <a:r>
              <a:rPr lang="en-US" altLang="ko-KR" sz="3200" b="1" dirty="0">
                <a:solidFill>
                  <a:schemeClr val="dk1"/>
                </a:solidFill>
                <a:latin typeface="+mj-lt"/>
              </a:rPr>
              <a:t>‘</a:t>
            </a:r>
            <a:r>
              <a:rPr lang="ko-KR" sz="3200" b="1" dirty="0">
                <a:solidFill>
                  <a:schemeClr val="dk1"/>
                </a:solidFill>
                <a:latin typeface="+mj-lt"/>
              </a:rPr>
              <a:t>월</a:t>
            </a:r>
            <a:r>
              <a:rPr lang="en-US" altLang="ko-KR" sz="3200" b="1" dirty="0">
                <a:solidFill>
                  <a:schemeClr val="dk1"/>
                </a:solidFill>
                <a:latin typeface="+mj-lt"/>
              </a:rPr>
              <a:t> </a:t>
            </a:r>
            <a:r>
              <a:rPr lang="ko-KR" sz="3200" b="1" dirty="0">
                <a:solidFill>
                  <a:schemeClr val="dk1"/>
                </a:solidFill>
                <a:latin typeface="+mj-lt"/>
              </a:rPr>
              <a:t>별</a:t>
            </a:r>
            <a:r>
              <a:rPr lang="en-US" altLang="ko-KR" sz="3200" b="1" dirty="0">
                <a:solidFill>
                  <a:schemeClr val="dk1"/>
                </a:solidFill>
                <a:latin typeface="+mj-lt"/>
              </a:rPr>
              <a:t> </a:t>
            </a:r>
            <a:r>
              <a:rPr lang="ko-KR" altLang="en-US" sz="3200" b="1" dirty="0">
                <a:solidFill>
                  <a:schemeClr val="dk1"/>
                </a:solidFill>
                <a:latin typeface="+mj-lt"/>
              </a:rPr>
              <a:t>댓글 수</a:t>
            </a:r>
            <a:r>
              <a:rPr lang="en-US" altLang="ko-KR" sz="3200" b="1" dirty="0">
                <a:solidFill>
                  <a:schemeClr val="dk1"/>
                </a:solidFill>
                <a:latin typeface="+mj-lt"/>
              </a:rPr>
              <a:t>’</a:t>
            </a:r>
            <a:r>
              <a:rPr lang="ko-KR" altLang="en-US" sz="3200" b="1" dirty="0">
                <a:solidFill>
                  <a:schemeClr val="dk1"/>
                </a:solidFill>
                <a:latin typeface="+mj-lt"/>
              </a:rPr>
              <a:t> 간</a:t>
            </a:r>
            <a:r>
              <a:rPr lang="ko-KR" sz="3200" b="1" dirty="0">
                <a:solidFill>
                  <a:schemeClr val="dk1"/>
                </a:solidFill>
                <a:latin typeface="+mj-lt"/>
              </a:rPr>
              <a:t> 차이가 있</a:t>
            </a:r>
            <a:r>
              <a:rPr lang="ko-KR" altLang="en-US" sz="3200" b="1" dirty="0">
                <a:solidFill>
                  <a:schemeClr val="dk1"/>
                </a:solidFill>
                <a:latin typeface="+mj-lt"/>
              </a:rPr>
              <a:t>다</a:t>
            </a:r>
            <a:r>
              <a:rPr lang="en-US" altLang="ko-KR" sz="3200" b="1" dirty="0">
                <a:solidFill>
                  <a:schemeClr val="dk1"/>
                </a:solidFill>
                <a:latin typeface="+mj-lt"/>
              </a:rPr>
              <a:t>.</a:t>
            </a:r>
            <a:endParaRPr sz="4800" b="1" dirty="0">
              <a:solidFill>
                <a:schemeClr val="dk1"/>
              </a:solidFill>
              <a:latin typeface="+mj-lt"/>
              <a:ea typeface="Segoe UI Black" panose="020B0A02040204020203" pitchFamily="34" charset="0"/>
            </a:endParaRPr>
          </a:p>
        </p:txBody>
      </p:sp>
      <p:sp>
        <p:nvSpPr>
          <p:cNvPr id="502" name="Google Shape;502;p40"/>
          <p:cNvSpPr/>
          <p:nvPr/>
        </p:nvSpPr>
        <p:spPr>
          <a:xfrm>
            <a:off x="422904" y="1557817"/>
            <a:ext cx="3580200" cy="750600"/>
          </a:xfrm>
          <a:prstGeom prst="rect">
            <a:avLst/>
          </a:prstGeom>
          <a:solidFill>
            <a:schemeClr val="accent4">
              <a:alpha val="498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    론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1"/>
          <p:cNvSpPr/>
          <p:nvPr/>
        </p:nvSpPr>
        <p:spPr>
          <a:xfrm>
            <a:off x="-23191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41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41"/>
          <p:cNvSpPr txBox="1"/>
          <p:nvPr/>
        </p:nvSpPr>
        <p:spPr>
          <a:xfrm>
            <a:off x="314896" y="239201"/>
            <a:ext cx="116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511" name="Google Shape;511;p41"/>
          <p:cNvSpPr txBox="1"/>
          <p:nvPr/>
        </p:nvSpPr>
        <p:spPr>
          <a:xfrm>
            <a:off x="1924772" y="255873"/>
            <a:ext cx="3809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분야 별 수행 결과</a:t>
            </a:r>
            <a:endParaRPr sz="3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1"/>
          <p:cNvSpPr txBox="1"/>
          <p:nvPr/>
        </p:nvSpPr>
        <p:spPr>
          <a:xfrm>
            <a:off x="1972397" y="908849"/>
            <a:ext cx="285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ko-KR" sz="2000" b="1"/>
              <a:t>의사 결정 트리</a:t>
            </a:r>
            <a:r>
              <a:rPr lang="ko-KR" sz="2000" b="1">
                <a:latin typeface="Arial"/>
                <a:ea typeface="Arial"/>
                <a:cs typeface="Arial"/>
                <a:sym typeface="Arial"/>
              </a:rPr>
              <a:t> &gt;</a:t>
            </a:r>
            <a:endParaRPr/>
          </a:p>
        </p:txBody>
      </p:sp>
      <p:sp>
        <p:nvSpPr>
          <p:cNvPr id="513" name="Google Shape;513;p41"/>
          <p:cNvSpPr/>
          <p:nvPr/>
        </p:nvSpPr>
        <p:spPr>
          <a:xfrm>
            <a:off x="781425" y="1724996"/>
            <a:ext cx="9599700" cy="9717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1"/>
          <p:cNvSpPr txBox="1"/>
          <p:nvPr/>
        </p:nvSpPr>
        <p:spPr>
          <a:xfrm>
            <a:off x="742309" y="1878599"/>
            <a:ext cx="3373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분석도구</a:t>
            </a:r>
            <a:endParaRPr/>
          </a:p>
        </p:txBody>
      </p:sp>
      <p:sp>
        <p:nvSpPr>
          <p:cNvPr id="515" name="Google Shape;515;p41"/>
          <p:cNvSpPr/>
          <p:nvPr/>
        </p:nvSpPr>
        <p:spPr>
          <a:xfrm>
            <a:off x="3830320" y="1723091"/>
            <a:ext cx="6530700" cy="9717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1"/>
          <p:cNvSpPr/>
          <p:nvPr/>
        </p:nvSpPr>
        <p:spPr>
          <a:xfrm>
            <a:off x="3859922" y="1875945"/>
            <a:ext cx="6501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dk1"/>
                </a:solidFill>
              </a:rPr>
              <a:t>의사 결정 트리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41"/>
          <p:cNvSpPr/>
          <p:nvPr/>
        </p:nvSpPr>
        <p:spPr>
          <a:xfrm>
            <a:off x="1982339" y="4437077"/>
            <a:ext cx="9599700" cy="20451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41"/>
          <p:cNvSpPr txBox="1"/>
          <p:nvPr/>
        </p:nvSpPr>
        <p:spPr>
          <a:xfrm>
            <a:off x="2114637" y="5134508"/>
            <a:ext cx="3373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</a:rPr>
              <a:t>목적</a:t>
            </a:r>
            <a:endParaRPr/>
          </a:p>
        </p:txBody>
      </p:sp>
      <p:sp>
        <p:nvSpPr>
          <p:cNvPr id="519" name="Google Shape;519;p41"/>
          <p:cNvSpPr/>
          <p:nvPr/>
        </p:nvSpPr>
        <p:spPr>
          <a:xfrm>
            <a:off x="5841754" y="4435172"/>
            <a:ext cx="5740500" cy="20451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41"/>
          <p:cNvSpPr/>
          <p:nvPr/>
        </p:nvSpPr>
        <p:spPr>
          <a:xfrm>
            <a:off x="5851064" y="4429114"/>
            <a:ext cx="5740499" cy="20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</a:rPr>
              <a:t>각 분야 별</a:t>
            </a:r>
            <a:endParaRPr lang="en-US" altLang="ko-KR" sz="32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</a:rPr>
              <a:t>댓글 작성자 성향 파악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41"/>
          <p:cNvSpPr/>
          <p:nvPr/>
        </p:nvSpPr>
        <p:spPr>
          <a:xfrm>
            <a:off x="1518366" y="3078960"/>
            <a:ext cx="9599700" cy="9717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41"/>
          <p:cNvSpPr txBox="1"/>
          <p:nvPr/>
        </p:nvSpPr>
        <p:spPr>
          <a:xfrm>
            <a:off x="1408130" y="3232563"/>
            <a:ext cx="3373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데이터컬럼</a:t>
            </a:r>
            <a:endParaRPr sz="3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1"/>
          <p:cNvSpPr/>
          <p:nvPr/>
        </p:nvSpPr>
        <p:spPr>
          <a:xfrm>
            <a:off x="4567261" y="3077055"/>
            <a:ext cx="6530700" cy="9717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41"/>
          <p:cNvSpPr/>
          <p:nvPr/>
        </p:nvSpPr>
        <p:spPr>
          <a:xfrm>
            <a:off x="4596863" y="3250229"/>
            <a:ext cx="6501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dk1"/>
                </a:solidFill>
              </a:rPr>
              <a:t>댓글 작성자의 성별과 연령대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4"/>
          <p:cNvSpPr/>
          <p:nvPr/>
        </p:nvSpPr>
        <p:spPr>
          <a:xfrm>
            <a:off x="-13666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4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44"/>
          <p:cNvSpPr txBox="1"/>
          <p:nvPr/>
        </p:nvSpPr>
        <p:spPr>
          <a:xfrm>
            <a:off x="216133" y="1523205"/>
            <a:ext cx="11762400" cy="5095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558" name="Google Shape;558;p44"/>
          <p:cNvSpPr txBox="1"/>
          <p:nvPr/>
        </p:nvSpPr>
        <p:spPr>
          <a:xfrm>
            <a:off x="1924775" y="255875"/>
            <a:ext cx="3688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분야 별 수행 결과</a:t>
            </a:r>
            <a:endParaRPr sz="3600" b="1"/>
          </a:p>
        </p:txBody>
      </p:sp>
      <p:sp>
        <p:nvSpPr>
          <p:cNvPr id="559" name="Google Shape;559;p44"/>
          <p:cNvSpPr txBox="1"/>
          <p:nvPr/>
        </p:nvSpPr>
        <p:spPr>
          <a:xfrm>
            <a:off x="1972396" y="908848"/>
            <a:ext cx="4314103" cy="42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000" b="1" dirty="0">
                <a:solidFill>
                  <a:schemeClr val="dk1"/>
                </a:solidFill>
              </a:rPr>
              <a:t> &lt; 의사 결정 트리</a:t>
            </a:r>
            <a:r>
              <a:rPr lang="en-US" altLang="ko-KR" sz="2000" b="1" dirty="0">
                <a:solidFill>
                  <a:schemeClr val="dk1"/>
                </a:solidFill>
              </a:rPr>
              <a:t> - </a:t>
            </a:r>
            <a:r>
              <a:rPr lang="ko-KR" altLang="en-US" sz="2000" b="1" dirty="0">
                <a:solidFill>
                  <a:schemeClr val="dk1"/>
                </a:solidFill>
              </a:rPr>
              <a:t>다이어그램</a:t>
            </a:r>
            <a:r>
              <a:rPr lang="ko-KR" sz="2000" b="1" dirty="0">
                <a:solidFill>
                  <a:schemeClr val="dk1"/>
                </a:solidFill>
              </a:rPr>
              <a:t> &gt;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</p:txBody>
      </p:sp>
      <p:sp>
        <p:nvSpPr>
          <p:cNvPr id="560" name="Google Shape;560;p44"/>
          <p:cNvSpPr txBox="1"/>
          <p:nvPr/>
        </p:nvSpPr>
        <p:spPr>
          <a:xfrm>
            <a:off x="314896" y="239201"/>
            <a:ext cx="116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pic>
        <p:nvPicPr>
          <p:cNvPr id="562" name="Google Shape;562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66" y="1560705"/>
            <a:ext cx="11762399" cy="504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A86702-17DC-4E7C-9A5C-7F226EBDD017}"/>
              </a:ext>
            </a:extLst>
          </p:cNvPr>
          <p:cNvSpPr txBox="1"/>
          <p:nvPr/>
        </p:nvSpPr>
        <p:spPr>
          <a:xfrm>
            <a:off x="6819977" y="1979857"/>
            <a:ext cx="5950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X40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89A28-216A-4EA4-8855-F5399B31C6D5}"/>
              </a:ext>
            </a:extLst>
          </p:cNvPr>
          <p:cNvSpPr txBox="1"/>
          <p:nvPr/>
        </p:nvSpPr>
        <p:spPr>
          <a:xfrm>
            <a:off x="4076777" y="2164523"/>
            <a:ext cx="768159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&lt; 184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A89887-2378-423F-8B37-CFD2E7216A03}"/>
              </a:ext>
            </a:extLst>
          </p:cNvPr>
          <p:cNvSpPr txBox="1"/>
          <p:nvPr/>
        </p:nvSpPr>
        <p:spPr>
          <a:xfrm>
            <a:off x="9359977" y="2164523"/>
            <a:ext cx="90281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&gt;= 184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9258B0-5740-46F2-9DBF-066B029DE39A}"/>
              </a:ext>
            </a:extLst>
          </p:cNvPr>
          <p:cNvSpPr txBox="1"/>
          <p:nvPr/>
        </p:nvSpPr>
        <p:spPr>
          <a:xfrm>
            <a:off x="4076777" y="2718760"/>
            <a:ext cx="5950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X50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829512-45DD-437C-A59B-A14950AB230C}"/>
              </a:ext>
            </a:extLst>
          </p:cNvPr>
          <p:cNvSpPr txBox="1"/>
          <p:nvPr/>
        </p:nvSpPr>
        <p:spPr>
          <a:xfrm>
            <a:off x="2009594" y="3106626"/>
            <a:ext cx="639919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&lt; 21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F652B5-9B54-4C92-BAC4-BD16D15F2CDE}"/>
              </a:ext>
            </a:extLst>
          </p:cNvPr>
          <p:cNvSpPr txBox="1"/>
          <p:nvPr/>
        </p:nvSpPr>
        <p:spPr>
          <a:xfrm>
            <a:off x="6096000" y="3106626"/>
            <a:ext cx="77457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&gt;= 21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1C4056-1071-4313-915A-17E518C11727}"/>
              </a:ext>
            </a:extLst>
          </p:cNvPr>
          <p:cNvSpPr txBox="1"/>
          <p:nvPr/>
        </p:nvSpPr>
        <p:spPr>
          <a:xfrm>
            <a:off x="8648646" y="3106626"/>
            <a:ext cx="768159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&lt; 121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24748F-8DDC-4FD1-ACDE-A9B62F73B680}"/>
              </a:ext>
            </a:extLst>
          </p:cNvPr>
          <p:cNvSpPr txBox="1"/>
          <p:nvPr/>
        </p:nvSpPr>
        <p:spPr>
          <a:xfrm>
            <a:off x="10182406" y="3106626"/>
            <a:ext cx="90281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&gt;= 121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C794B9-2AD5-4EFE-BF09-F6B3798CE2BD}"/>
              </a:ext>
            </a:extLst>
          </p:cNvPr>
          <p:cNvSpPr txBox="1"/>
          <p:nvPr/>
        </p:nvSpPr>
        <p:spPr>
          <a:xfrm>
            <a:off x="9427717" y="2718760"/>
            <a:ext cx="5950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X60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F89DB3-A2A0-4D46-A129-B97A915BABF8}"/>
              </a:ext>
            </a:extLst>
          </p:cNvPr>
          <p:cNvSpPr txBox="1"/>
          <p:nvPr/>
        </p:nvSpPr>
        <p:spPr>
          <a:xfrm>
            <a:off x="1973787" y="3698363"/>
            <a:ext cx="87101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/>
              <a:t>Female</a:t>
            </a:r>
            <a:endParaRPr lang="ko-KR" altLang="en-US" spc="-1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B9E973-62B6-458B-A89D-97DDE2628CF7}"/>
              </a:ext>
            </a:extLst>
          </p:cNvPr>
          <p:cNvSpPr txBox="1"/>
          <p:nvPr/>
        </p:nvSpPr>
        <p:spPr>
          <a:xfrm>
            <a:off x="5999558" y="3698363"/>
            <a:ext cx="871013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pc="-150" dirty="0"/>
              <a:t>Female</a:t>
            </a:r>
            <a:endParaRPr lang="ko-KR" altLang="en-US" spc="-1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892C99-9552-4A4F-AE58-0CC0F7F47E02}"/>
              </a:ext>
            </a:extLst>
          </p:cNvPr>
          <p:cNvSpPr txBox="1"/>
          <p:nvPr/>
        </p:nvSpPr>
        <p:spPr>
          <a:xfrm>
            <a:off x="1218968" y="4039877"/>
            <a:ext cx="639919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&lt; 25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2EB68A-E650-4C55-B2E9-232D69D272FC}"/>
              </a:ext>
            </a:extLst>
          </p:cNvPr>
          <p:cNvSpPr txBox="1"/>
          <p:nvPr/>
        </p:nvSpPr>
        <p:spPr>
          <a:xfrm>
            <a:off x="2844800" y="4049067"/>
            <a:ext cx="77457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&gt;= 25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E29492-183B-4474-A747-569DE459D02E}"/>
              </a:ext>
            </a:extLst>
          </p:cNvPr>
          <p:cNvSpPr txBox="1"/>
          <p:nvPr/>
        </p:nvSpPr>
        <p:spPr>
          <a:xfrm>
            <a:off x="4875277" y="4049067"/>
            <a:ext cx="768159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&lt; 109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C1D5B2-D52A-46E9-B685-296D66915EED}"/>
              </a:ext>
            </a:extLst>
          </p:cNvPr>
          <p:cNvSpPr txBox="1"/>
          <p:nvPr/>
        </p:nvSpPr>
        <p:spPr>
          <a:xfrm>
            <a:off x="7177372" y="4049067"/>
            <a:ext cx="90281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&gt;= 109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B01033-C71B-4AD6-9AB9-882A98DC8627}"/>
              </a:ext>
            </a:extLst>
          </p:cNvPr>
          <p:cNvSpPr txBox="1"/>
          <p:nvPr/>
        </p:nvSpPr>
        <p:spPr>
          <a:xfrm>
            <a:off x="5028890" y="4586668"/>
            <a:ext cx="595035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X10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CA9A7F9-9009-4058-90BA-FF3AC04B5679}"/>
              </a:ext>
            </a:extLst>
          </p:cNvPr>
          <p:cNvSpPr txBox="1"/>
          <p:nvPr/>
        </p:nvSpPr>
        <p:spPr>
          <a:xfrm>
            <a:off x="4145831" y="4837551"/>
            <a:ext cx="832279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&lt; 0.36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F3514C-26D1-4B1C-8CA4-67C476386EDD}"/>
              </a:ext>
            </a:extLst>
          </p:cNvPr>
          <p:cNvSpPr txBox="1"/>
          <p:nvPr/>
        </p:nvSpPr>
        <p:spPr>
          <a:xfrm>
            <a:off x="5681246" y="4946300"/>
            <a:ext cx="966931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/>
              <a:t>&gt;= 0.36</a:t>
            </a:r>
            <a:endParaRPr lang="ko-KR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4"/>
          <p:cNvSpPr/>
          <p:nvPr/>
        </p:nvSpPr>
        <p:spPr>
          <a:xfrm>
            <a:off x="-13666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4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44"/>
          <p:cNvSpPr txBox="1"/>
          <p:nvPr/>
        </p:nvSpPr>
        <p:spPr>
          <a:xfrm>
            <a:off x="1924775" y="255875"/>
            <a:ext cx="3688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분야 별 수행 결과</a:t>
            </a:r>
            <a:endParaRPr sz="3600" b="1"/>
          </a:p>
        </p:txBody>
      </p:sp>
      <p:sp>
        <p:nvSpPr>
          <p:cNvPr id="559" name="Google Shape;559;p44"/>
          <p:cNvSpPr txBox="1"/>
          <p:nvPr/>
        </p:nvSpPr>
        <p:spPr>
          <a:xfrm>
            <a:off x="1972397" y="908849"/>
            <a:ext cx="285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000" b="1">
                <a:solidFill>
                  <a:schemeClr val="dk1"/>
                </a:solidFill>
              </a:rPr>
              <a:t> &lt; 의사 결정 트리 &gt;</a:t>
            </a:r>
            <a:endParaRPr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/>
          </a:p>
        </p:txBody>
      </p:sp>
      <p:sp>
        <p:nvSpPr>
          <p:cNvPr id="560" name="Google Shape;560;p44"/>
          <p:cNvSpPr txBox="1"/>
          <p:nvPr/>
        </p:nvSpPr>
        <p:spPr>
          <a:xfrm>
            <a:off x="314896" y="239201"/>
            <a:ext cx="116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32" name="Google Shape;573;p45">
            <a:extLst>
              <a:ext uri="{FF2B5EF4-FFF2-40B4-BE49-F238E27FC236}">
                <a16:creationId xmlns:a16="http://schemas.microsoft.com/office/drawing/2014/main" id="{2385183F-9C90-4B37-BD93-E1E5C31F74AE}"/>
              </a:ext>
            </a:extLst>
          </p:cNvPr>
          <p:cNvSpPr/>
          <p:nvPr/>
        </p:nvSpPr>
        <p:spPr>
          <a:xfrm>
            <a:off x="486695" y="2591625"/>
            <a:ext cx="5145735" cy="9717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574;p45">
            <a:extLst>
              <a:ext uri="{FF2B5EF4-FFF2-40B4-BE49-F238E27FC236}">
                <a16:creationId xmlns:a16="http://schemas.microsoft.com/office/drawing/2014/main" id="{57AFEA8F-8141-417A-A198-AB0D85E7D26D}"/>
              </a:ext>
            </a:extLst>
          </p:cNvPr>
          <p:cNvSpPr/>
          <p:nvPr/>
        </p:nvSpPr>
        <p:spPr>
          <a:xfrm>
            <a:off x="498115" y="2589720"/>
            <a:ext cx="5134315" cy="9717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575;p45">
            <a:extLst>
              <a:ext uri="{FF2B5EF4-FFF2-40B4-BE49-F238E27FC236}">
                <a16:creationId xmlns:a16="http://schemas.microsoft.com/office/drawing/2014/main" id="{1C125E60-D6F2-499F-A700-EFBD514D3ED5}"/>
              </a:ext>
            </a:extLst>
          </p:cNvPr>
          <p:cNvSpPr/>
          <p:nvPr/>
        </p:nvSpPr>
        <p:spPr>
          <a:xfrm>
            <a:off x="524223" y="2752329"/>
            <a:ext cx="5134315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</a:rPr>
              <a:t>IT(25%) : 30</a:t>
            </a:r>
            <a:r>
              <a:rPr lang="ko-KR" altLang="en-US" sz="2400" b="1" dirty="0">
                <a:solidFill>
                  <a:schemeClr val="dk1"/>
                </a:solidFill>
              </a:rPr>
              <a:t>대 이하 남성</a:t>
            </a:r>
            <a:endParaRPr sz="4000" b="1" dirty="0">
              <a:solidFill>
                <a:schemeClr val="dk1"/>
              </a:solidFill>
            </a:endParaRPr>
          </a:p>
        </p:txBody>
      </p:sp>
      <p:sp>
        <p:nvSpPr>
          <p:cNvPr id="42" name="Google Shape;573;p45">
            <a:extLst>
              <a:ext uri="{FF2B5EF4-FFF2-40B4-BE49-F238E27FC236}">
                <a16:creationId xmlns:a16="http://schemas.microsoft.com/office/drawing/2014/main" id="{48CC4B83-82F9-471D-B52C-EF1C6D1B2F0A}"/>
              </a:ext>
            </a:extLst>
          </p:cNvPr>
          <p:cNvSpPr/>
          <p:nvPr/>
        </p:nvSpPr>
        <p:spPr>
          <a:xfrm>
            <a:off x="486695" y="4055757"/>
            <a:ext cx="5145735" cy="9717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574;p45">
            <a:extLst>
              <a:ext uri="{FF2B5EF4-FFF2-40B4-BE49-F238E27FC236}">
                <a16:creationId xmlns:a16="http://schemas.microsoft.com/office/drawing/2014/main" id="{BFB03A38-D473-4AE1-8AEC-1D693BED2124}"/>
              </a:ext>
            </a:extLst>
          </p:cNvPr>
          <p:cNvSpPr/>
          <p:nvPr/>
        </p:nvSpPr>
        <p:spPr>
          <a:xfrm>
            <a:off x="498115" y="4053852"/>
            <a:ext cx="5134315" cy="9717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575;p45">
            <a:extLst>
              <a:ext uri="{FF2B5EF4-FFF2-40B4-BE49-F238E27FC236}">
                <a16:creationId xmlns:a16="http://schemas.microsoft.com/office/drawing/2014/main" id="{07AD5CF7-C943-4E4D-A005-879D850683F4}"/>
              </a:ext>
            </a:extLst>
          </p:cNvPr>
          <p:cNvSpPr/>
          <p:nvPr/>
        </p:nvSpPr>
        <p:spPr>
          <a:xfrm>
            <a:off x="524223" y="4216461"/>
            <a:ext cx="5134315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</a:rPr>
              <a:t>생활</a:t>
            </a:r>
            <a:r>
              <a:rPr lang="en-US" altLang="ko-KR" sz="2400" b="1" dirty="0">
                <a:solidFill>
                  <a:schemeClr val="dk1"/>
                </a:solidFill>
              </a:rPr>
              <a:t>(8%)</a:t>
            </a:r>
            <a:r>
              <a:rPr lang="en-US" sz="2400" b="1" dirty="0">
                <a:solidFill>
                  <a:schemeClr val="dk1"/>
                </a:solidFill>
              </a:rPr>
              <a:t> : 30</a:t>
            </a:r>
            <a:r>
              <a:rPr lang="ko-KR" altLang="en-US" sz="2400" b="1" dirty="0">
                <a:solidFill>
                  <a:schemeClr val="dk1"/>
                </a:solidFill>
              </a:rPr>
              <a:t>대 이하 및 </a:t>
            </a:r>
            <a:r>
              <a:rPr lang="en-US" altLang="ko-KR" sz="2400" b="1" dirty="0">
                <a:solidFill>
                  <a:schemeClr val="dk1"/>
                </a:solidFill>
              </a:rPr>
              <a:t>50</a:t>
            </a:r>
            <a:r>
              <a:rPr lang="ko-KR" altLang="en-US" sz="2400" b="1" dirty="0">
                <a:solidFill>
                  <a:schemeClr val="dk1"/>
                </a:solidFill>
              </a:rPr>
              <a:t>대 여성</a:t>
            </a:r>
            <a:endParaRPr sz="4000" b="1" dirty="0">
              <a:solidFill>
                <a:schemeClr val="dk1"/>
              </a:solidFill>
            </a:endParaRPr>
          </a:p>
        </p:txBody>
      </p:sp>
      <p:sp>
        <p:nvSpPr>
          <p:cNvPr id="45" name="Google Shape;573;p45">
            <a:extLst>
              <a:ext uri="{FF2B5EF4-FFF2-40B4-BE49-F238E27FC236}">
                <a16:creationId xmlns:a16="http://schemas.microsoft.com/office/drawing/2014/main" id="{A5513B28-64BC-443E-A69D-4F81D01FC82A}"/>
              </a:ext>
            </a:extLst>
          </p:cNvPr>
          <p:cNvSpPr/>
          <p:nvPr/>
        </p:nvSpPr>
        <p:spPr>
          <a:xfrm>
            <a:off x="486695" y="5512879"/>
            <a:ext cx="5145735" cy="9717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574;p45">
            <a:extLst>
              <a:ext uri="{FF2B5EF4-FFF2-40B4-BE49-F238E27FC236}">
                <a16:creationId xmlns:a16="http://schemas.microsoft.com/office/drawing/2014/main" id="{61D74C82-B725-4633-908E-213374424225}"/>
              </a:ext>
            </a:extLst>
          </p:cNvPr>
          <p:cNvSpPr/>
          <p:nvPr/>
        </p:nvSpPr>
        <p:spPr>
          <a:xfrm>
            <a:off x="498115" y="5510974"/>
            <a:ext cx="5134315" cy="9717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575;p45">
            <a:extLst>
              <a:ext uri="{FF2B5EF4-FFF2-40B4-BE49-F238E27FC236}">
                <a16:creationId xmlns:a16="http://schemas.microsoft.com/office/drawing/2014/main" id="{6A86AF8B-7109-4F1C-86C6-02F94EA349FD}"/>
              </a:ext>
            </a:extLst>
          </p:cNvPr>
          <p:cNvSpPr/>
          <p:nvPr/>
        </p:nvSpPr>
        <p:spPr>
          <a:xfrm>
            <a:off x="524223" y="5673583"/>
            <a:ext cx="5134315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</a:rPr>
              <a:t>경제</a:t>
            </a:r>
            <a:r>
              <a:rPr lang="en-US" altLang="ko-KR" sz="2400" b="1" dirty="0">
                <a:solidFill>
                  <a:schemeClr val="dk1"/>
                </a:solidFill>
              </a:rPr>
              <a:t>(10%)</a:t>
            </a:r>
            <a:r>
              <a:rPr lang="en-US" sz="2400" b="1" dirty="0">
                <a:solidFill>
                  <a:schemeClr val="dk1"/>
                </a:solidFill>
              </a:rPr>
              <a:t> : 2,30</a:t>
            </a:r>
            <a:r>
              <a:rPr lang="ko-KR" altLang="en-US" sz="2400" b="1" dirty="0">
                <a:solidFill>
                  <a:schemeClr val="dk1"/>
                </a:solidFill>
              </a:rPr>
              <a:t>대 남성</a:t>
            </a:r>
            <a:endParaRPr sz="4000" b="1" dirty="0">
              <a:solidFill>
                <a:schemeClr val="dk1"/>
              </a:solidFill>
            </a:endParaRPr>
          </a:p>
        </p:txBody>
      </p:sp>
      <p:sp>
        <p:nvSpPr>
          <p:cNvPr id="48" name="Google Shape;573;p45">
            <a:extLst>
              <a:ext uri="{FF2B5EF4-FFF2-40B4-BE49-F238E27FC236}">
                <a16:creationId xmlns:a16="http://schemas.microsoft.com/office/drawing/2014/main" id="{E528637B-99AD-4B20-963E-F0F48134D7D2}"/>
              </a:ext>
            </a:extLst>
          </p:cNvPr>
          <p:cNvSpPr/>
          <p:nvPr/>
        </p:nvSpPr>
        <p:spPr>
          <a:xfrm>
            <a:off x="6522042" y="2591625"/>
            <a:ext cx="5145735" cy="9717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574;p45">
            <a:extLst>
              <a:ext uri="{FF2B5EF4-FFF2-40B4-BE49-F238E27FC236}">
                <a16:creationId xmlns:a16="http://schemas.microsoft.com/office/drawing/2014/main" id="{4E97DBE3-0BD0-4988-B0B3-E208A01D530F}"/>
              </a:ext>
            </a:extLst>
          </p:cNvPr>
          <p:cNvSpPr/>
          <p:nvPr/>
        </p:nvSpPr>
        <p:spPr>
          <a:xfrm>
            <a:off x="6533462" y="2589720"/>
            <a:ext cx="5134315" cy="9717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75;p45">
            <a:extLst>
              <a:ext uri="{FF2B5EF4-FFF2-40B4-BE49-F238E27FC236}">
                <a16:creationId xmlns:a16="http://schemas.microsoft.com/office/drawing/2014/main" id="{1437CA1F-E6C7-48B9-AB76-EA2409C3A4C6}"/>
              </a:ext>
            </a:extLst>
          </p:cNvPr>
          <p:cNvSpPr/>
          <p:nvPr/>
        </p:nvSpPr>
        <p:spPr>
          <a:xfrm>
            <a:off x="6559570" y="2752329"/>
            <a:ext cx="5134315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</a:rPr>
              <a:t>세계</a:t>
            </a:r>
            <a:r>
              <a:rPr lang="en-US" altLang="ko-KR" sz="2400" b="1" dirty="0">
                <a:solidFill>
                  <a:schemeClr val="dk1"/>
                </a:solidFill>
              </a:rPr>
              <a:t>(15%)</a:t>
            </a:r>
            <a:r>
              <a:rPr lang="en-US" sz="2400" b="1" dirty="0">
                <a:solidFill>
                  <a:schemeClr val="dk1"/>
                </a:solidFill>
              </a:rPr>
              <a:t> : 10</a:t>
            </a:r>
            <a:r>
              <a:rPr lang="ko-KR" altLang="en-US" sz="2400" b="1" dirty="0">
                <a:solidFill>
                  <a:schemeClr val="dk1"/>
                </a:solidFill>
              </a:rPr>
              <a:t>대 및 </a:t>
            </a:r>
            <a:r>
              <a:rPr lang="en-US" altLang="ko-KR" sz="2400" b="1" dirty="0">
                <a:solidFill>
                  <a:schemeClr val="dk1"/>
                </a:solidFill>
              </a:rPr>
              <a:t>50</a:t>
            </a:r>
            <a:r>
              <a:rPr lang="ko-KR" altLang="en-US" sz="2400" b="1" dirty="0">
                <a:solidFill>
                  <a:schemeClr val="dk1"/>
                </a:solidFill>
              </a:rPr>
              <a:t>대 남성</a:t>
            </a:r>
            <a:endParaRPr sz="4000" b="1" dirty="0">
              <a:solidFill>
                <a:schemeClr val="dk1"/>
              </a:solidFill>
            </a:endParaRPr>
          </a:p>
        </p:txBody>
      </p:sp>
      <p:sp>
        <p:nvSpPr>
          <p:cNvPr id="51" name="Google Shape;573;p45">
            <a:extLst>
              <a:ext uri="{FF2B5EF4-FFF2-40B4-BE49-F238E27FC236}">
                <a16:creationId xmlns:a16="http://schemas.microsoft.com/office/drawing/2014/main" id="{489812CE-3DA5-4A02-8F0C-79DF69ACFDFC}"/>
              </a:ext>
            </a:extLst>
          </p:cNvPr>
          <p:cNvSpPr/>
          <p:nvPr/>
        </p:nvSpPr>
        <p:spPr>
          <a:xfrm>
            <a:off x="6522042" y="4055757"/>
            <a:ext cx="5145735" cy="9717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74;p45">
            <a:extLst>
              <a:ext uri="{FF2B5EF4-FFF2-40B4-BE49-F238E27FC236}">
                <a16:creationId xmlns:a16="http://schemas.microsoft.com/office/drawing/2014/main" id="{B3D65D2F-CF92-4DCC-9ECB-058567ACFC03}"/>
              </a:ext>
            </a:extLst>
          </p:cNvPr>
          <p:cNvSpPr/>
          <p:nvPr/>
        </p:nvSpPr>
        <p:spPr>
          <a:xfrm>
            <a:off x="6533462" y="4053852"/>
            <a:ext cx="5134315" cy="9717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75;p45">
            <a:extLst>
              <a:ext uri="{FF2B5EF4-FFF2-40B4-BE49-F238E27FC236}">
                <a16:creationId xmlns:a16="http://schemas.microsoft.com/office/drawing/2014/main" id="{A50B1958-376A-4340-B109-17FEEBF64DF6}"/>
              </a:ext>
            </a:extLst>
          </p:cNvPr>
          <p:cNvSpPr/>
          <p:nvPr/>
        </p:nvSpPr>
        <p:spPr>
          <a:xfrm>
            <a:off x="6559570" y="4216461"/>
            <a:ext cx="5134315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</a:rPr>
              <a:t>사회</a:t>
            </a:r>
            <a:r>
              <a:rPr lang="en-US" altLang="ko-KR" sz="2400" b="1" dirty="0">
                <a:solidFill>
                  <a:schemeClr val="dk1"/>
                </a:solidFill>
              </a:rPr>
              <a:t>(21%)</a:t>
            </a:r>
            <a:r>
              <a:rPr lang="en-US" sz="2400" b="1" dirty="0">
                <a:solidFill>
                  <a:schemeClr val="dk1"/>
                </a:solidFill>
              </a:rPr>
              <a:t> : 40</a:t>
            </a:r>
            <a:r>
              <a:rPr lang="ko-KR" altLang="en-US" sz="2400" b="1" dirty="0">
                <a:solidFill>
                  <a:schemeClr val="dk1"/>
                </a:solidFill>
              </a:rPr>
              <a:t>대 남성</a:t>
            </a:r>
            <a:r>
              <a:rPr lang="en-US" altLang="ko-KR" sz="2400" b="1" dirty="0">
                <a:solidFill>
                  <a:schemeClr val="dk1"/>
                </a:solidFill>
              </a:rPr>
              <a:t> </a:t>
            </a:r>
            <a:r>
              <a:rPr lang="ko-KR" altLang="en-US" sz="2400" b="1" dirty="0">
                <a:solidFill>
                  <a:schemeClr val="dk1"/>
                </a:solidFill>
              </a:rPr>
              <a:t>및 여성</a:t>
            </a:r>
            <a:endParaRPr sz="4000" b="1" dirty="0">
              <a:solidFill>
                <a:schemeClr val="dk1"/>
              </a:solidFill>
            </a:endParaRPr>
          </a:p>
        </p:txBody>
      </p:sp>
      <p:sp>
        <p:nvSpPr>
          <p:cNvPr id="54" name="Google Shape;573;p45">
            <a:extLst>
              <a:ext uri="{FF2B5EF4-FFF2-40B4-BE49-F238E27FC236}">
                <a16:creationId xmlns:a16="http://schemas.microsoft.com/office/drawing/2014/main" id="{AC40F7F3-915E-4EE6-9FB0-423F9E88B069}"/>
              </a:ext>
            </a:extLst>
          </p:cNvPr>
          <p:cNvSpPr/>
          <p:nvPr/>
        </p:nvSpPr>
        <p:spPr>
          <a:xfrm>
            <a:off x="6522042" y="5512879"/>
            <a:ext cx="5145735" cy="9717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74;p45">
            <a:extLst>
              <a:ext uri="{FF2B5EF4-FFF2-40B4-BE49-F238E27FC236}">
                <a16:creationId xmlns:a16="http://schemas.microsoft.com/office/drawing/2014/main" id="{31CB7D1C-7DFD-426C-BE84-F75B9AF98592}"/>
              </a:ext>
            </a:extLst>
          </p:cNvPr>
          <p:cNvSpPr/>
          <p:nvPr/>
        </p:nvSpPr>
        <p:spPr>
          <a:xfrm>
            <a:off x="6533462" y="5510974"/>
            <a:ext cx="5134315" cy="9717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75;p45">
            <a:extLst>
              <a:ext uri="{FF2B5EF4-FFF2-40B4-BE49-F238E27FC236}">
                <a16:creationId xmlns:a16="http://schemas.microsoft.com/office/drawing/2014/main" id="{4EE0A399-C8A1-49DF-A30D-ECF6BF5DE4B2}"/>
              </a:ext>
            </a:extLst>
          </p:cNvPr>
          <p:cNvSpPr/>
          <p:nvPr/>
        </p:nvSpPr>
        <p:spPr>
          <a:xfrm>
            <a:off x="6559570" y="5673583"/>
            <a:ext cx="5134315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dk1"/>
                </a:solidFill>
              </a:rPr>
              <a:t>정치</a:t>
            </a:r>
            <a:r>
              <a:rPr lang="en-US" altLang="ko-KR" sz="2400" b="1" dirty="0">
                <a:solidFill>
                  <a:schemeClr val="dk1"/>
                </a:solidFill>
              </a:rPr>
              <a:t>(22%)</a:t>
            </a:r>
            <a:r>
              <a:rPr lang="en-US" sz="2400" b="1" dirty="0">
                <a:solidFill>
                  <a:schemeClr val="dk1"/>
                </a:solidFill>
              </a:rPr>
              <a:t> : 40</a:t>
            </a:r>
            <a:r>
              <a:rPr lang="ko-KR" altLang="en-US" sz="2400" b="1" dirty="0">
                <a:solidFill>
                  <a:schemeClr val="dk1"/>
                </a:solidFill>
              </a:rPr>
              <a:t>대</a:t>
            </a:r>
            <a:r>
              <a:rPr lang="en-US" altLang="ko-KR" sz="2400" b="1" dirty="0">
                <a:solidFill>
                  <a:schemeClr val="dk1"/>
                </a:solidFill>
              </a:rPr>
              <a:t>, 60</a:t>
            </a:r>
            <a:r>
              <a:rPr lang="ko-KR" altLang="en-US" sz="2400" b="1" dirty="0">
                <a:solidFill>
                  <a:schemeClr val="dk1"/>
                </a:solidFill>
              </a:rPr>
              <a:t>대 남성 및 여성</a:t>
            </a:r>
            <a:endParaRPr sz="4000" b="1" dirty="0">
              <a:solidFill>
                <a:schemeClr val="dk1"/>
              </a:solidFill>
            </a:endParaRPr>
          </a:p>
        </p:txBody>
      </p:sp>
      <p:sp>
        <p:nvSpPr>
          <p:cNvPr id="57" name="Google Shape;579;p45">
            <a:extLst>
              <a:ext uri="{FF2B5EF4-FFF2-40B4-BE49-F238E27FC236}">
                <a16:creationId xmlns:a16="http://schemas.microsoft.com/office/drawing/2014/main" id="{94179015-58EA-4AE8-B489-2129BEEC1F40}"/>
              </a:ext>
            </a:extLst>
          </p:cNvPr>
          <p:cNvSpPr/>
          <p:nvPr/>
        </p:nvSpPr>
        <p:spPr>
          <a:xfrm>
            <a:off x="422904" y="1557817"/>
            <a:ext cx="3580200" cy="750600"/>
          </a:xfrm>
          <a:prstGeom prst="rect">
            <a:avLst/>
          </a:prstGeom>
          <a:solidFill>
            <a:schemeClr val="accent4">
              <a:alpha val="498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    론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253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1"/>
          <p:cNvSpPr/>
          <p:nvPr/>
        </p:nvSpPr>
        <p:spPr>
          <a:xfrm>
            <a:off x="-23191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41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41"/>
          <p:cNvSpPr txBox="1"/>
          <p:nvPr/>
        </p:nvSpPr>
        <p:spPr>
          <a:xfrm>
            <a:off x="314896" y="239201"/>
            <a:ext cx="116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511" name="Google Shape;511;p41"/>
          <p:cNvSpPr txBox="1"/>
          <p:nvPr/>
        </p:nvSpPr>
        <p:spPr>
          <a:xfrm>
            <a:off x="1924772" y="255873"/>
            <a:ext cx="3809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분야 별 수행 결과</a:t>
            </a:r>
            <a:endParaRPr sz="3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41"/>
          <p:cNvSpPr txBox="1"/>
          <p:nvPr/>
        </p:nvSpPr>
        <p:spPr>
          <a:xfrm>
            <a:off x="1972397" y="908849"/>
            <a:ext cx="285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ko-KR" altLang="en-US" sz="2000" b="1" dirty="0">
                <a:latin typeface="Arial"/>
                <a:ea typeface="Arial"/>
                <a:cs typeface="Arial"/>
                <a:sym typeface="Arial"/>
              </a:rPr>
              <a:t>연관 분석</a:t>
            </a:r>
            <a:r>
              <a:rPr lang="ko-KR" sz="2000" b="1" dirty="0">
                <a:latin typeface="Arial"/>
                <a:ea typeface="Arial"/>
                <a:cs typeface="Arial"/>
                <a:sym typeface="Arial"/>
              </a:rPr>
              <a:t> &gt;</a:t>
            </a:r>
            <a:endParaRPr dirty="0"/>
          </a:p>
        </p:txBody>
      </p:sp>
      <p:sp>
        <p:nvSpPr>
          <p:cNvPr id="513" name="Google Shape;513;p41"/>
          <p:cNvSpPr/>
          <p:nvPr/>
        </p:nvSpPr>
        <p:spPr>
          <a:xfrm>
            <a:off x="781425" y="1724996"/>
            <a:ext cx="9599700" cy="9717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1"/>
          <p:cNvSpPr txBox="1"/>
          <p:nvPr/>
        </p:nvSpPr>
        <p:spPr>
          <a:xfrm>
            <a:off x="742309" y="1878599"/>
            <a:ext cx="3373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분석도구</a:t>
            </a:r>
            <a:endParaRPr/>
          </a:p>
        </p:txBody>
      </p:sp>
      <p:sp>
        <p:nvSpPr>
          <p:cNvPr id="515" name="Google Shape;515;p41"/>
          <p:cNvSpPr/>
          <p:nvPr/>
        </p:nvSpPr>
        <p:spPr>
          <a:xfrm>
            <a:off x="3830320" y="1723091"/>
            <a:ext cx="6530700" cy="9717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1"/>
          <p:cNvSpPr/>
          <p:nvPr/>
        </p:nvSpPr>
        <p:spPr>
          <a:xfrm>
            <a:off x="3845020" y="1889036"/>
            <a:ext cx="6501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</a:rPr>
              <a:t>연관 분석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41"/>
          <p:cNvSpPr/>
          <p:nvPr/>
        </p:nvSpPr>
        <p:spPr>
          <a:xfrm>
            <a:off x="1982339" y="4437077"/>
            <a:ext cx="9599700" cy="20451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41"/>
          <p:cNvSpPr txBox="1"/>
          <p:nvPr/>
        </p:nvSpPr>
        <p:spPr>
          <a:xfrm>
            <a:off x="2114637" y="5134508"/>
            <a:ext cx="3373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</a:rPr>
              <a:t>목적</a:t>
            </a:r>
            <a:endParaRPr/>
          </a:p>
        </p:txBody>
      </p:sp>
      <p:sp>
        <p:nvSpPr>
          <p:cNvPr id="519" name="Google Shape;519;p41"/>
          <p:cNvSpPr/>
          <p:nvPr/>
        </p:nvSpPr>
        <p:spPr>
          <a:xfrm>
            <a:off x="5356829" y="4435172"/>
            <a:ext cx="6225425" cy="20451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41"/>
          <p:cNvSpPr/>
          <p:nvPr/>
        </p:nvSpPr>
        <p:spPr>
          <a:xfrm>
            <a:off x="5366140" y="4429114"/>
            <a:ext cx="6225424" cy="20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</a:rPr>
              <a:t>정치 뉴스 제목</a:t>
            </a:r>
            <a:r>
              <a:rPr lang="en-US" altLang="ko-KR" sz="3200" b="1" dirty="0">
                <a:solidFill>
                  <a:schemeClr val="dk1"/>
                </a:solidFill>
              </a:rPr>
              <a:t>/</a:t>
            </a:r>
            <a:r>
              <a:rPr lang="ko-KR" altLang="en-US" sz="3200" b="1" dirty="0">
                <a:solidFill>
                  <a:schemeClr val="dk1"/>
                </a:solidFill>
              </a:rPr>
              <a:t>부제 내</a:t>
            </a:r>
            <a:endParaRPr lang="en-US" altLang="ko-KR" sz="32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</a:rPr>
              <a:t>각 단어 간 연관성 확인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41"/>
          <p:cNvSpPr/>
          <p:nvPr/>
        </p:nvSpPr>
        <p:spPr>
          <a:xfrm>
            <a:off x="1518366" y="3078960"/>
            <a:ext cx="9599700" cy="9717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41"/>
          <p:cNvSpPr txBox="1"/>
          <p:nvPr/>
        </p:nvSpPr>
        <p:spPr>
          <a:xfrm>
            <a:off x="1408130" y="3232563"/>
            <a:ext cx="3373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데이터컬럼</a:t>
            </a:r>
            <a:endParaRPr sz="3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41"/>
          <p:cNvSpPr/>
          <p:nvPr/>
        </p:nvSpPr>
        <p:spPr>
          <a:xfrm>
            <a:off x="4567261" y="3077055"/>
            <a:ext cx="6530700" cy="9717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41"/>
          <p:cNvSpPr/>
          <p:nvPr/>
        </p:nvSpPr>
        <p:spPr>
          <a:xfrm>
            <a:off x="4596863" y="3250229"/>
            <a:ext cx="6501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뉴스 제목 및 부제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8635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4"/>
          <p:cNvSpPr/>
          <p:nvPr/>
        </p:nvSpPr>
        <p:spPr>
          <a:xfrm>
            <a:off x="-13666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4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44"/>
          <p:cNvSpPr txBox="1"/>
          <p:nvPr/>
        </p:nvSpPr>
        <p:spPr>
          <a:xfrm>
            <a:off x="216133" y="1523205"/>
            <a:ext cx="11762400" cy="5095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558" name="Google Shape;558;p44"/>
          <p:cNvSpPr txBox="1"/>
          <p:nvPr/>
        </p:nvSpPr>
        <p:spPr>
          <a:xfrm>
            <a:off x="1924775" y="255875"/>
            <a:ext cx="3688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분야 별 수행 결과</a:t>
            </a:r>
            <a:endParaRPr sz="3600" b="1"/>
          </a:p>
        </p:txBody>
      </p:sp>
      <p:sp>
        <p:nvSpPr>
          <p:cNvPr id="559" name="Google Shape;559;p44"/>
          <p:cNvSpPr txBox="1"/>
          <p:nvPr/>
        </p:nvSpPr>
        <p:spPr>
          <a:xfrm>
            <a:off x="1972396" y="908848"/>
            <a:ext cx="4314103" cy="42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000" b="1" dirty="0">
                <a:solidFill>
                  <a:schemeClr val="dk1"/>
                </a:solidFill>
              </a:rPr>
              <a:t> &lt; 의사 결정 트리</a:t>
            </a:r>
            <a:r>
              <a:rPr lang="en-US" altLang="ko-KR" sz="2000" b="1" dirty="0">
                <a:solidFill>
                  <a:schemeClr val="dk1"/>
                </a:solidFill>
              </a:rPr>
              <a:t> - </a:t>
            </a:r>
            <a:r>
              <a:rPr lang="ko-KR" altLang="en-US" sz="2000" b="1" dirty="0">
                <a:solidFill>
                  <a:schemeClr val="dk1"/>
                </a:solidFill>
              </a:rPr>
              <a:t>다이어그램</a:t>
            </a:r>
            <a:r>
              <a:rPr lang="ko-KR" sz="2000" b="1" dirty="0">
                <a:solidFill>
                  <a:schemeClr val="dk1"/>
                </a:solidFill>
              </a:rPr>
              <a:t> &gt;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</p:txBody>
      </p:sp>
      <p:sp>
        <p:nvSpPr>
          <p:cNvPr id="560" name="Google Shape;560;p44"/>
          <p:cNvSpPr txBox="1"/>
          <p:nvPr/>
        </p:nvSpPr>
        <p:spPr>
          <a:xfrm>
            <a:off x="314896" y="239201"/>
            <a:ext cx="116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0CB0B78-B249-43E6-9CEC-BF1B9B8BE9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855" t="21763" r="4338" b="25015"/>
          <a:stretch/>
        </p:blipFill>
        <p:spPr>
          <a:xfrm>
            <a:off x="213467" y="1523207"/>
            <a:ext cx="11762400" cy="5078918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292815F-B690-47EE-8D47-7BED18A41AED}"/>
              </a:ext>
            </a:extLst>
          </p:cNvPr>
          <p:cNvSpPr/>
          <p:nvPr/>
        </p:nvSpPr>
        <p:spPr>
          <a:xfrm>
            <a:off x="2133600" y="5949152"/>
            <a:ext cx="2209800" cy="55324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Google Shape;573;p45">
            <a:extLst>
              <a:ext uri="{FF2B5EF4-FFF2-40B4-BE49-F238E27FC236}">
                <a16:creationId xmlns:a16="http://schemas.microsoft.com/office/drawing/2014/main" id="{4D32954B-8262-4673-9AD8-59C98BFB24C9}"/>
              </a:ext>
            </a:extLst>
          </p:cNvPr>
          <p:cNvSpPr/>
          <p:nvPr/>
        </p:nvSpPr>
        <p:spPr>
          <a:xfrm>
            <a:off x="6921500" y="5639668"/>
            <a:ext cx="2940799" cy="9717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574;p45">
            <a:extLst>
              <a:ext uri="{FF2B5EF4-FFF2-40B4-BE49-F238E27FC236}">
                <a16:creationId xmlns:a16="http://schemas.microsoft.com/office/drawing/2014/main" id="{61A941B0-C59B-47DA-BAE0-C43C0258E878}"/>
              </a:ext>
            </a:extLst>
          </p:cNvPr>
          <p:cNvSpPr/>
          <p:nvPr/>
        </p:nvSpPr>
        <p:spPr>
          <a:xfrm>
            <a:off x="6932921" y="5637763"/>
            <a:ext cx="2934272" cy="9717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575;p45">
            <a:extLst>
              <a:ext uri="{FF2B5EF4-FFF2-40B4-BE49-F238E27FC236}">
                <a16:creationId xmlns:a16="http://schemas.microsoft.com/office/drawing/2014/main" id="{E3B5F0E9-5E9B-4995-BA1F-A24ABA57C89D}"/>
              </a:ext>
            </a:extLst>
          </p:cNvPr>
          <p:cNvSpPr/>
          <p:nvPr/>
        </p:nvSpPr>
        <p:spPr>
          <a:xfrm>
            <a:off x="6959029" y="5800372"/>
            <a:ext cx="2934272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chemeClr val="dk1"/>
                </a:solidFill>
              </a:rPr>
              <a:t>룰 </a:t>
            </a:r>
            <a:r>
              <a:rPr lang="en-US" altLang="ko-KR" sz="4000" b="1" dirty="0">
                <a:solidFill>
                  <a:schemeClr val="dk1"/>
                </a:solidFill>
              </a:rPr>
              <a:t>0</a:t>
            </a:r>
            <a:r>
              <a:rPr lang="ko-KR" altLang="en-US" sz="4000" b="1" dirty="0">
                <a:solidFill>
                  <a:schemeClr val="dk1"/>
                </a:solidFill>
              </a:rPr>
              <a:t>개 생성</a:t>
            </a:r>
            <a:endParaRPr sz="4000" b="1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81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03B162-0BD4-4FCF-8F4C-99712975F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13">
            <a:extLst>
              <a:ext uri="{FF2B5EF4-FFF2-40B4-BE49-F238E27FC236}">
                <a16:creationId xmlns:a16="http://schemas.microsoft.com/office/drawing/2014/main" id="{5BA306C0-7A2F-4BA0-B7CC-C10E3FFCCEE2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5" name="그룹 14">
              <a:extLst>
                <a:ext uri="{FF2B5EF4-FFF2-40B4-BE49-F238E27FC236}">
                  <a16:creationId xmlns:a16="http://schemas.microsoft.com/office/drawing/2014/main" id="{5896E6EC-6AEF-41C9-9641-458B43D9C8B0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7" name="사다리꼴 5">
                <a:extLst>
                  <a:ext uri="{FF2B5EF4-FFF2-40B4-BE49-F238E27FC236}">
                    <a16:creationId xmlns:a16="http://schemas.microsoft.com/office/drawing/2014/main" id="{ACBE0C04-68DA-4FF4-AB58-17853F42AB58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이등변 삼각형 17">
                <a:extLst>
                  <a:ext uri="{FF2B5EF4-FFF2-40B4-BE49-F238E27FC236}">
                    <a16:creationId xmlns:a16="http://schemas.microsoft.com/office/drawing/2014/main" id="{81844899-98F7-479F-9ECA-27734E422801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89418E-2677-46E0-A4B8-DC7086E5B0AF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1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2D85163-D03A-433B-A6F9-3EFC3E92C138}"/>
              </a:ext>
            </a:extLst>
          </p:cNvPr>
          <p:cNvSpPr txBox="1"/>
          <p:nvPr/>
        </p:nvSpPr>
        <p:spPr>
          <a:xfrm>
            <a:off x="850378" y="4067383"/>
            <a:ext cx="2166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</a:rPr>
              <a:t>개 요</a:t>
            </a:r>
          </a:p>
        </p:txBody>
      </p:sp>
    </p:spTree>
    <p:extLst>
      <p:ext uri="{BB962C8B-B14F-4D97-AF65-F5344CB8AC3E}">
        <p14:creationId xmlns:p14="http://schemas.microsoft.com/office/powerpoint/2010/main" val="1006428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44"/>
          <p:cNvSpPr/>
          <p:nvPr/>
        </p:nvSpPr>
        <p:spPr>
          <a:xfrm>
            <a:off x="-13666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44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44"/>
          <p:cNvSpPr txBox="1"/>
          <p:nvPr/>
        </p:nvSpPr>
        <p:spPr>
          <a:xfrm>
            <a:off x="1924775" y="255875"/>
            <a:ext cx="3688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분야 별 수행 결과</a:t>
            </a:r>
            <a:endParaRPr sz="3600" b="1"/>
          </a:p>
        </p:txBody>
      </p:sp>
      <p:sp>
        <p:nvSpPr>
          <p:cNvPr id="559" name="Google Shape;559;p44"/>
          <p:cNvSpPr txBox="1"/>
          <p:nvPr/>
        </p:nvSpPr>
        <p:spPr>
          <a:xfrm>
            <a:off x="1972397" y="908849"/>
            <a:ext cx="285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000" b="1" dirty="0">
                <a:solidFill>
                  <a:schemeClr val="dk1"/>
                </a:solidFill>
              </a:rPr>
              <a:t> &lt; </a:t>
            </a:r>
            <a:r>
              <a:rPr lang="ko-KR" altLang="en-US" sz="2000" b="1" dirty="0">
                <a:solidFill>
                  <a:schemeClr val="dk1"/>
                </a:solidFill>
              </a:rPr>
              <a:t>연관 분석 </a:t>
            </a:r>
            <a:r>
              <a:rPr lang="ko-KR" sz="2000" b="1" dirty="0">
                <a:solidFill>
                  <a:schemeClr val="dk1"/>
                </a:solidFill>
              </a:rPr>
              <a:t>&gt;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dirty="0"/>
          </a:p>
        </p:txBody>
      </p:sp>
      <p:sp>
        <p:nvSpPr>
          <p:cNvPr id="560" name="Google Shape;560;p44"/>
          <p:cNvSpPr txBox="1"/>
          <p:nvPr/>
        </p:nvSpPr>
        <p:spPr>
          <a:xfrm>
            <a:off x="314896" y="239201"/>
            <a:ext cx="116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32" name="Google Shape;573;p45">
            <a:extLst>
              <a:ext uri="{FF2B5EF4-FFF2-40B4-BE49-F238E27FC236}">
                <a16:creationId xmlns:a16="http://schemas.microsoft.com/office/drawing/2014/main" id="{2385183F-9C90-4B37-BD93-E1E5C31F74AE}"/>
              </a:ext>
            </a:extLst>
          </p:cNvPr>
          <p:cNvSpPr/>
          <p:nvPr/>
        </p:nvSpPr>
        <p:spPr>
          <a:xfrm>
            <a:off x="486695" y="2591625"/>
            <a:ext cx="11248950" cy="83928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574;p45">
            <a:extLst>
              <a:ext uri="{FF2B5EF4-FFF2-40B4-BE49-F238E27FC236}">
                <a16:creationId xmlns:a16="http://schemas.microsoft.com/office/drawing/2014/main" id="{57AFEA8F-8141-417A-A198-AB0D85E7D26D}"/>
              </a:ext>
            </a:extLst>
          </p:cNvPr>
          <p:cNvSpPr/>
          <p:nvPr/>
        </p:nvSpPr>
        <p:spPr>
          <a:xfrm>
            <a:off x="498115" y="2589720"/>
            <a:ext cx="11223985" cy="83928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575;p45">
            <a:extLst>
              <a:ext uri="{FF2B5EF4-FFF2-40B4-BE49-F238E27FC236}">
                <a16:creationId xmlns:a16="http://schemas.microsoft.com/office/drawing/2014/main" id="{1C125E60-D6F2-499F-A700-EFBD514D3ED5}"/>
              </a:ext>
            </a:extLst>
          </p:cNvPr>
          <p:cNvSpPr/>
          <p:nvPr/>
        </p:nvSpPr>
        <p:spPr>
          <a:xfrm>
            <a:off x="524223" y="2752329"/>
            <a:ext cx="11223985" cy="55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</a:rPr>
              <a:t>룰 </a:t>
            </a:r>
            <a:r>
              <a:rPr lang="en-US" altLang="ko-KR" sz="3200" b="1" dirty="0">
                <a:solidFill>
                  <a:schemeClr val="dk1"/>
                </a:solidFill>
              </a:rPr>
              <a:t>0</a:t>
            </a:r>
            <a:r>
              <a:rPr lang="ko-KR" altLang="en-US" sz="3200" b="1" dirty="0">
                <a:solidFill>
                  <a:schemeClr val="dk1"/>
                </a:solidFill>
              </a:rPr>
              <a:t>개 생성 →</a:t>
            </a:r>
            <a:r>
              <a:rPr lang="en-US" altLang="ko-KR" sz="3200" b="1" dirty="0">
                <a:solidFill>
                  <a:schemeClr val="dk1"/>
                </a:solidFill>
              </a:rPr>
              <a:t> </a:t>
            </a:r>
            <a:r>
              <a:rPr lang="ko-KR" altLang="en-US" sz="3200" b="1" dirty="0">
                <a:solidFill>
                  <a:schemeClr val="dk1"/>
                </a:solidFill>
              </a:rPr>
              <a:t> 뉴스 제목</a:t>
            </a:r>
            <a:r>
              <a:rPr lang="en-US" altLang="ko-KR" sz="3200" b="1" dirty="0">
                <a:solidFill>
                  <a:schemeClr val="dk1"/>
                </a:solidFill>
              </a:rPr>
              <a:t> </a:t>
            </a:r>
            <a:r>
              <a:rPr lang="ko-KR" altLang="en-US" sz="3200" b="1" dirty="0">
                <a:solidFill>
                  <a:schemeClr val="dk1"/>
                </a:solidFill>
              </a:rPr>
              <a:t>형성 시 단어 간 연관성 없음</a:t>
            </a:r>
            <a:endParaRPr sz="3200" b="1" dirty="0">
              <a:solidFill>
                <a:schemeClr val="dk1"/>
              </a:solidFill>
            </a:endParaRPr>
          </a:p>
        </p:txBody>
      </p:sp>
      <p:sp>
        <p:nvSpPr>
          <p:cNvPr id="57" name="Google Shape;579;p45">
            <a:extLst>
              <a:ext uri="{FF2B5EF4-FFF2-40B4-BE49-F238E27FC236}">
                <a16:creationId xmlns:a16="http://schemas.microsoft.com/office/drawing/2014/main" id="{94179015-58EA-4AE8-B489-2129BEEC1F40}"/>
              </a:ext>
            </a:extLst>
          </p:cNvPr>
          <p:cNvSpPr/>
          <p:nvPr/>
        </p:nvSpPr>
        <p:spPr>
          <a:xfrm>
            <a:off x="422904" y="1557817"/>
            <a:ext cx="3580200" cy="750600"/>
          </a:xfrm>
          <a:prstGeom prst="rect">
            <a:avLst/>
          </a:prstGeom>
          <a:solidFill>
            <a:schemeClr val="accent4">
              <a:alpha val="498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    론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303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46"/>
          <p:cNvSpPr/>
          <p:nvPr/>
        </p:nvSpPr>
        <p:spPr>
          <a:xfrm>
            <a:off x="-23191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6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6"/>
          <p:cNvSpPr txBox="1"/>
          <p:nvPr/>
        </p:nvSpPr>
        <p:spPr>
          <a:xfrm>
            <a:off x="314896" y="239201"/>
            <a:ext cx="116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588" name="Google Shape;588;p46"/>
          <p:cNvSpPr txBox="1"/>
          <p:nvPr/>
        </p:nvSpPr>
        <p:spPr>
          <a:xfrm>
            <a:off x="1924772" y="255873"/>
            <a:ext cx="3809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분야 별 수행 결과</a:t>
            </a:r>
            <a:endParaRPr sz="3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6"/>
          <p:cNvSpPr txBox="1"/>
          <p:nvPr/>
        </p:nvSpPr>
        <p:spPr>
          <a:xfrm>
            <a:off x="1972397" y="908849"/>
            <a:ext cx="285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ko-KR" sz="2000" b="1"/>
              <a:t>군집</a:t>
            </a:r>
            <a:r>
              <a:rPr lang="ko-KR" sz="2000" b="1">
                <a:latin typeface="Arial"/>
                <a:ea typeface="Arial"/>
                <a:cs typeface="Arial"/>
                <a:sym typeface="Arial"/>
              </a:rPr>
              <a:t> 분석 &gt;</a:t>
            </a:r>
            <a:endParaRPr/>
          </a:p>
        </p:txBody>
      </p:sp>
      <p:sp>
        <p:nvSpPr>
          <p:cNvPr id="590" name="Google Shape;590;p46"/>
          <p:cNvSpPr/>
          <p:nvPr/>
        </p:nvSpPr>
        <p:spPr>
          <a:xfrm>
            <a:off x="781425" y="1724996"/>
            <a:ext cx="9599700" cy="9717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6"/>
          <p:cNvSpPr txBox="1"/>
          <p:nvPr/>
        </p:nvSpPr>
        <p:spPr>
          <a:xfrm>
            <a:off x="742309" y="1878599"/>
            <a:ext cx="3373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분석도구</a:t>
            </a:r>
            <a:endParaRPr/>
          </a:p>
        </p:txBody>
      </p:sp>
      <p:sp>
        <p:nvSpPr>
          <p:cNvPr id="592" name="Google Shape;592;p46"/>
          <p:cNvSpPr/>
          <p:nvPr/>
        </p:nvSpPr>
        <p:spPr>
          <a:xfrm>
            <a:off x="3830320" y="1723091"/>
            <a:ext cx="6530700" cy="9717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6"/>
          <p:cNvSpPr/>
          <p:nvPr/>
        </p:nvSpPr>
        <p:spPr>
          <a:xfrm>
            <a:off x="3859922" y="1875945"/>
            <a:ext cx="6501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dk1"/>
                </a:solidFill>
              </a:rPr>
              <a:t>군집 분석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6"/>
          <p:cNvSpPr/>
          <p:nvPr/>
        </p:nvSpPr>
        <p:spPr>
          <a:xfrm>
            <a:off x="1982339" y="4437077"/>
            <a:ext cx="9599700" cy="20451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6"/>
          <p:cNvSpPr txBox="1"/>
          <p:nvPr/>
        </p:nvSpPr>
        <p:spPr>
          <a:xfrm>
            <a:off x="2114637" y="5134508"/>
            <a:ext cx="3373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</a:rPr>
              <a:t>목적</a:t>
            </a:r>
            <a:endParaRPr/>
          </a:p>
        </p:txBody>
      </p:sp>
      <p:sp>
        <p:nvSpPr>
          <p:cNvPr id="596" name="Google Shape;596;p46"/>
          <p:cNvSpPr/>
          <p:nvPr/>
        </p:nvSpPr>
        <p:spPr>
          <a:xfrm>
            <a:off x="5841754" y="4435172"/>
            <a:ext cx="5740500" cy="20451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6"/>
          <p:cNvSpPr/>
          <p:nvPr/>
        </p:nvSpPr>
        <p:spPr>
          <a:xfrm>
            <a:off x="6054053" y="4691469"/>
            <a:ext cx="51468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dk1"/>
                </a:solidFill>
              </a:rPr>
              <a:t>군집 분석을 통해 댓글 통계를 가진 기사를 비슷한 경향을 가진 그룹으로 분류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6"/>
          <p:cNvSpPr/>
          <p:nvPr/>
        </p:nvSpPr>
        <p:spPr>
          <a:xfrm>
            <a:off x="1518366" y="3078960"/>
            <a:ext cx="9599700" cy="9717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6"/>
          <p:cNvSpPr txBox="1"/>
          <p:nvPr/>
        </p:nvSpPr>
        <p:spPr>
          <a:xfrm>
            <a:off x="1408130" y="3232563"/>
            <a:ext cx="3373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데이터컬럼</a:t>
            </a:r>
            <a:endParaRPr sz="3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6"/>
          <p:cNvSpPr/>
          <p:nvPr/>
        </p:nvSpPr>
        <p:spPr>
          <a:xfrm>
            <a:off x="4567261" y="3077055"/>
            <a:ext cx="6530700" cy="9717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6"/>
          <p:cNvSpPr/>
          <p:nvPr/>
        </p:nvSpPr>
        <p:spPr>
          <a:xfrm>
            <a:off x="4596863" y="3250229"/>
            <a:ext cx="6501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3200" b="1">
                <a:solidFill>
                  <a:schemeClr val="dk1"/>
                </a:solidFill>
              </a:rPr>
              <a:t>댓글 작성자의 성별과 연령대</a:t>
            </a:r>
            <a:endParaRPr sz="320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7"/>
          <p:cNvSpPr/>
          <p:nvPr/>
        </p:nvSpPr>
        <p:spPr>
          <a:xfrm>
            <a:off x="-13666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47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47"/>
          <p:cNvSpPr txBox="1"/>
          <p:nvPr/>
        </p:nvSpPr>
        <p:spPr>
          <a:xfrm>
            <a:off x="216133" y="1523205"/>
            <a:ext cx="11762400" cy="5095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610" name="Google Shape;610;p47"/>
          <p:cNvSpPr txBox="1"/>
          <p:nvPr/>
        </p:nvSpPr>
        <p:spPr>
          <a:xfrm>
            <a:off x="1924775" y="255875"/>
            <a:ext cx="3688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분야 별 수행 결과</a:t>
            </a:r>
            <a:endParaRPr sz="3600" b="1"/>
          </a:p>
        </p:txBody>
      </p:sp>
      <p:sp>
        <p:nvSpPr>
          <p:cNvPr id="611" name="Google Shape;611;p47"/>
          <p:cNvSpPr txBox="1"/>
          <p:nvPr/>
        </p:nvSpPr>
        <p:spPr>
          <a:xfrm>
            <a:off x="1972396" y="908848"/>
            <a:ext cx="5507903" cy="42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 &lt; 군집 </a:t>
            </a:r>
            <a:r>
              <a:rPr lang="ko-KR" sz="2000" b="1"/>
              <a:t>분석</a:t>
            </a:r>
            <a:r>
              <a:rPr lang="en-US" altLang="ko-KR" sz="2000" b="1" dirty="0"/>
              <a:t> – </a:t>
            </a:r>
            <a:r>
              <a:rPr lang="ko-KR" altLang="en-US" sz="2000" b="1" dirty="0"/>
              <a:t>데이터 셋</a:t>
            </a:r>
            <a:r>
              <a:rPr lang="ko-KR" sz="2000" b="1" dirty="0"/>
              <a:t> &gt;</a:t>
            </a:r>
            <a:endParaRPr b="1" dirty="0"/>
          </a:p>
        </p:txBody>
      </p:sp>
      <p:sp>
        <p:nvSpPr>
          <p:cNvPr id="612" name="Google Shape;612;p47"/>
          <p:cNvSpPr txBox="1"/>
          <p:nvPr/>
        </p:nvSpPr>
        <p:spPr>
          <a:xfrm>
            <a:off x="314896" y="239201"/>
            <a:ext cx="116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613" name="Google Shape;613;p47"/>
          <p:cNvSpPr txBox="1"/>
          <p:nvPr/>
        </p:nvSpPr>
        <p:spPr>
          <a:xfrm>
            <a:off x="540000" y="1433475"/>
            <a:ext cx="10984500" cy="4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/>
              <a:t>&gt; 데이터 셋</a:t>
            </a:r>
            <a:endParaRPr sz="24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-KR" sz="2400" dirty="0"/>
              <a:t>성별과 연령대의 비율을 전체 comment에 대입시켜 raw 데이터 도출</a:t>
            </a:r>
            <a:endParaRPr sz="24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-KR" sz="2400" dirty="0"/>
              <a:t>군집화를 할 때, Vector memory 부족으로 인해,</a:t>
            </a:r>
            <a:br>
              <a:rPr lang="ko-KR" sz="2400" dirty="0"/>
            </a:br>
            <a:r>
              <a:rPr lang="ko-KR" sz="2400" dirty="0"/>
              <a:t>6.5만개 가량의 데이터를 모두 사용할 수 없어 샘플링을 수행</a:t>
            </a:r>
            <a:endParaRPr sz="24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-KR" sz="2400" dirty="0"/>
              <a:t>네이버 댓글 정책으로 인해 댓글 수가 100개 미만인 경우 통계 수치를 보여주지 않기 때문에, </a:t>
            </a:r>
            <a:br>
              <a:rPr lang="ko-KR" sz="2400" dirty="0"/>
            </a:br>
            <a:r>
              <a:rPr lang="ko-KR" sz="2400" dirty="0"/>
              <a:t>30대가 0이 아닌 경우를 subset</a:t>
            </a:r>
            <a:endParaRPr sz="24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ko-KR" sz="2400" dirty="0"/>
              <a:t>hclust 함수를 사용하기 위해 뉴스 카테고리를 정수로 표현</a:t>
            </a:r>
            <a:endParaRPr sz="2400" dirty="0"/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dirty="0"/>
              <a:t>-&gt; 경제(1), IT(2), 생활(3), 정치(4), 사회(5), 세계(6)</a:t>
            </a:r>
            <a:endParaRPr sz="2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8" name="Google Shape;618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8"/>
          <p:cNvSpPr/>
          <p:nvPr/>
        </p:nvSpPr>
        <p:spPr>
          <a:xfrm>
            <a:off x="-13666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8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48"/>
          <p:cNvSpPr txBox="1"/>
          <p:nvPr/>
        </p:nvSpPr>
        <p:spPr>
          <a:xfrm>
            <a:off x="216133" y="1523205"/>
            <a:ext cx="11762400" cy="5095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622" name="Google Shape;622;p48"/>
          <p:cNvSpPr txBox="1"/>
          <p:nvPr/>
        </p:nvSpPr>
        <p:spPr>
          <a:xfrm>
            <a:off x="1924775" y="255875"/>
            <a:ext cx="3688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분야 별 수행 결과</a:t>
            </a:r>
            <a:endParaRPr sz="3600" b="1"/>
          </a:p>
        </p:txBody>
      </p:sp>
      <p:sp>
        <p:nvSpPr>
          <p:cNvPr id="623" name="Google Shape;623;p48"/>
          <p:cNvSpPr txBox="1"/>
          <p:nvPr/>
        </p:nvSpPr>
        <p:spPr>
          <a:xfrm>
            <a:off x="1972396" y="908848"/>
            <a:ext cx="5215803" cy="42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 &lt; 군집 분석</a:t>
            </a:r>
            <a:r>
              <a:rPr lang="en-US" altLang="ko-KR" sz="2000" b="1" dirty="0"/>
              <a:t> – </a:t>
            </a:r>
            <a:r>
              <a:rPr lang="ko-KR" altLang="en-US" sz="2000" b="1" dirty="0"/>
              <a:t>유클라디언 거리 측정</a:t>
            </a:r>
            <a:r>
              <a:rPr lang="ko-KR" sz="2000" b="1" dirty="0"/>
              <a:t> &gt;</a:t>
            </a:r>
            <a:endParaRPr b="1" dirty="0"/>
          </a:p>
        </p:txBody>
      </p:sp>
      <p:sp>
        <p:nvSpPr>
          <p:cNvPr id="624" name="Google Shape;624;p48"/>
          <p:cNvSpPr txBox="1"/>
          <p:nvPr/>
        </p:nvSpPr>
        <p:spPr>
          <a:xfrm>
            <a:off x="314896" y="239201"/>
            <a:ext cx="116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pic>
        <p:nvPicPr>
          <p:cNvPr id="626" name="Google Shape;62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68" y="1523204"/>
            <a:ext cx="11799766" cy="510619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73;p45">
            <a:extLst>
              <a:ext uri="{FF2B5EF4-FFF2-40B4-BE49-F238E27FC236}">
                <a16:creationId xmlns:a16="http://schemas.microsoft.com/office/drawing/2014/main" id="{C4A592AD-78E6-4E65-BEF9-CA19B6BCBE3E}"/>
              </a:ext>
            </a:extLst>
          </p:cNvPr>
          <p:cNvSpPr/>
          <p:nvPr/>
        </p:nvSpPr>
        <p:spPr>
          <a:xfrm>
            <a:off x="6119557" y="2427106"/>
            <a:ext cx="5148524" cy="1368923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574;p45">
            <a:extLst>
              <a:ext uri="{FF2B5EF4-FFF2-40B4-BE49-F238E27FC236}">
                <a16:creationId xmlns:a16="http://schemas.microsoft.com/office/drawing/2014/main" id="{8F552912-A615-461C-8CC9-08CD4C2DF1B5}"/>
              </a:ext>
            </a:extLst>
          </p:cNvPr>
          <p:cNvSpPr/>
          <p:nvPr/>
        </p:nvSpPr>
        <p:spPr>
          <a:xfrm>
            <a:off x="6130977" y="2425201"/>
            <a:ext cx="5137098" cy="1368923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575;p45">
            <a:extLst>
              <a:ext uri="{FF2B5EF4-FFF2-40B4-BE49-F238E27FC236}">
                <a16:creationId xmlns:a16="http://schemas.microsoft.com/office/drawing/2014/main" id="{A68A1AD3-D33F-42B0-8C5A-DD2935FC8DDE}"/>
              </a:ext>
            </a:extLst>
          </p:cNvPr>
          <p:cNvSpPr/>
          <p:nvPr/>
        </p:nvSpPr>
        <p:spPr>
          <a:xfrm>
            <a:off x="6142838" y="2568076"/>
            <a:ext cx="6070421" cy="108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chemeClr val="dk1"/>
                </a:solidFill>
              </a:rPr>
              <a:t>속성 간</a:t>
            </a:r>
            <a:endParaRPr lang="en-US" altLang="ko-KR" sz="4000" b="1" dirty="0">
              <a:solidFill>
                <a:schemeClr val="dk1"/>
              </a:solidFill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chemeClr val="dk1"/>
                </a:solidFill>
              </a:rPr>
              <a:t>유클라디언 거리 측정</a:t>
            </a:r>
            <a:endParaRPr sz="40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49"/>
          <p:cNvSpPr/>
          <p:nvPr/>
        </p:nvSpPr>
        <p:spPr>
          <a:xfrm>
            <a:off x="-13666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9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9"/>
          <p:cNvSpPr txBox="1"/>
          <p:nvPr/>
        </p:nvSpPr>
        <p:spPr>
          <a:xfrm>
            <a:off x="216133" y="1523205"/>
            <a:ext cx="11762400" cy="5095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635" name="Google Shape;635;p49"/>
          <p:cNvSpPr txBox="1"/>
          <p:nvPr/>
        </p:nvSpPr>
        <p:spPr>
          <a:xfrm>
            <a:off x="1924775" y="255875"/>
            <a:ext cx="3688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분야 별 수행 결과</a:t>
            </a:r>
            <a:endParaRPr sz="3600" b="1"/>
          </a:p>
        </p:txBody>
      </p:sp>
      <p:sp>
        <p:nvSpPr>
          <p:cNvPr id="636" name="Google Shape;636;p49"/>
          <p:cNvSpPr txBox="1"/>
          <p:nvPr/>
        </p:nvSpPr>
        <p:spPr>
          <a:xfrm>
            <a:off x="1972397" y="908849"/>
            <a:ext cx="285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/>
              <a:t> &lt; 군집 분석 &gt;</a:t>
            </a:r>
            <a:endParaRPr b="1"/>
          </a:p>
        </p:txBody>
      </p:sp>
      <p:sp>
        <p:nvSpPr>
          <p:cNvPr id="637" name="Google Shape;637;p49"/>
          <p:cNvSpPr txBox="1"/>
          <p:nvPr/>
        </p:nvSpPr>
        <p:spPr>
          <a:xfrm>
            <a:off x="314896" y="239201"/>
            <a:ext cx="116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638" name="Google Shape;638;p49"/>
          <p:cNvSpPr txBox="1"/>
          <p:nvPr/>
        </p:nvSpPr>
        <p:spPr>
          <a:xfrm>
            <a:off x="540000" y="1839875"/>
            <a:ext cx="3616500" cy="4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&gt; 최적의 Elbow Point 찾기</a:t>
            </a:r>
            <a:endParaRPr sz="200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-KR" sz="2000"/>
              <a:t>최적의 Elbow Point를 찾기 위해 k를 1부터 10까지 변화시키면서, 각 withinss 값을 wss에 저장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-KR" sz="2000"/>
              <a:t>wss : </a:t>
            </a:r>
            <a:r>
              <a:rPr lang="ko-KR"/>
              <a:t>321265009  82396289  23802476  14605859  10099645   6863898   3235747</a:t>
            </a:r>
            <a:endParaRPr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-KR" sz="2000"/>
              <a:t>wss 시각화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-KR" sz="2000"/>
              <a:t>Elbow Point는 4로 보임</a:t>
            </a:r>
            <a:endParaRPr sz="2000"/>
          </a:p>
        </p:txBody>
      </p:sp>
      <p:pic>
        <p:nvPicPr>
          <p:cNvPr id="639" name="Google Shape;63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000" y="1800000"/>
            <a:ext cx="7200002" cy="467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50"/>
          <p:cNvSpPr/>
          <p:nvPr/>
        </p:nvSpPr>
        <p:spPr>
          <a:xfrm>
            <a:off x="-13666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50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50"/>
          <p:cNvSpPr txBox="1"/>
          <p:nvPr/>
        </p:nvSpPr>
        <p:spPr>
          <a:xfrm>
            <a:off x="216133" y="1523205"/>
            <a:ext cx="11762400" cy="5095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648" name="Google Shape;648;p50"/>
          <p:cNvSpPr txBox="1"/>
          <p:nvPr/>
        </p:nvSpPr>
        <p:spPr>
          <a:xfrm>
            <a:off x="1924775" y="255875"/>
            <a:ext cx="3688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분야 별 수행 결과</a:t>
            </a:r>
            <a:endParaRPr sz="3600" b="1"/>
          </a:p>
        </p:txBody>
      </p:sp>
      <p:sp>
        <p:nvSpPr>
          <p:cNvPr id="649" name="Google Shape;649;p50"/>
          <p:cNvSpPr txBox="1"/>
          <p:nvPr/>
        </p:nvSpPr>
        <p:spPr>
          <a:xfrm>
            <a:off x="1972396" y="908848"/>
            <a:ext cx="5203103" cy="51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 &lt; 군집 분석</a:t>
            </a:r>
            <a:r>
              <a:rPr lang="en-US" altLang="ko-KR" sz="2000" b="1" dirty="0"/>
              <a:t> – K means </a:t>
            </a:r>
            <a:r>
              <a:rPr lang="ko-KR" altLang="en-US" sz="2000" b="1" dirty="0"/>
              <a:t>군집</a:t>
            </a:r>
            <a:r>
              <a:rPr lang="ko-KR" sz="2000" b="1" dirty="0"/>
              <a:t> &gt;</a:t>
            </a:r>
            <a:endParaRPr b="1" dirty="0"/>
          </a:p>
        </p:txBody>
      </p:sp>
      <p:sp>
        <p:nvSpPr>
          <p:cNvPr id="650" name="Google Shape;650;p50"/>
          <p:cNvSpPr txBox="1"/>
          <p:nvPr/>
        </p:nvSpPr>
        <p:spPr>
          <a:xfrm>
            <a:off x="314896" y="239201"/>
            <a:ext cx="116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pic>
        <p:nvPicPr>
          <p:cNvPr id="652" name="Google Shape;65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67" y="1523205"/>
            <a:ext cx="11762399" cy="507892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50"/>
          <p:cNvSpPr/>
          <p:nvPr/>
        </p:nvSpPr>
        <p:spPr>
          <a:xfrm>
            <a:off x="1763359" y="3287142"/>
            <a:ext cx="3061738" cy="1551045"/>
          </a:xfrm>
          <a:prstGeom prst="ellipse">
            <a:avLst/>
          </a:prstGeom>
          <a:noFill/>
          <a:ln w="53975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5DD3C72-51F8-4EB6-ADAD-B1163601DF2E}"/>
              </a:ext>
            </a:extLst>
          </p:cNvPr>
          <p:cNvCxnSpPr>
            <a:cxnSpLocks/>
          </p:cNvCxnSpPr>
          <p:nvPr/>
        </p:nvCxnSpPr>
        <p:spPr>
          <a:xfrm flipV="1">
            <a:off x="4376716" y="1524803"/>
            <a:ext cx="7599150" cy="202033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4" name="Google Shape;65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7100" y="1523204"/>
            <a:ext cx="5968766" cy="2540795"/>
          </a:xfrm>
          <a:prstGeom prst="rect">
            <a:avLst/>
          </a:prstGeom>
          <a:noFill/>
          <a:ln w="60325" cap="flat" cmpd="sng">
            <a:solidFill>
              <a:srgbClr val="FF0000"/>
            </a:solidFill>
            <a:prstDash val="solid"/>
            <a:miter lim="8000"/>
            <a:headEnd type="none" w="sm" len="sm"/>
            <a:tailEnd type="none" w="sm" len="sm"/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173D9B8-8566-4B3E-9227-93E20A2BDFD7}"/>
              </a:ext>
            </a:extLst>
          </p:cNvPr>
          <p:cNvCxnSpPr>
            <a:stCxn id="653" idx="1"/>
          </p:cNvCxnSpPr>
          <p:nvPr/>
        </p:nvCxnSpPr>
        <p:spPr>
          <a:xfrm flipV="1">
            <a:off x="2211740" y="1523204"/>
            <a:ext cx="3795360" cy="199108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E428BD-2C79-4D6F-95C5-1D22EF3DACDF}"/>
              </a:ext>
            </a:extLst>
          </p:cNvPr>
          <p:cNvCxnSpPr>
            <a:cxnSpLocks/>
            <a:stCxn id="653" idx="3"/>
          </p:cNvCxnSpPr>
          <p:nvPr/>
        </p:nvCxnSpPr>
        <p:spPr>
          <a:xfrm flipV="1">
            <a:off x="2211740" y="4046084"/>
            <a:ext cx="3792693" cy="56495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D30B997-B1F3-4250-8DE1-821D700FB8BF}"/>
              </a:ext>
            </a:extLst>
          </p:cNvPr>
          <p:cNvCxnSpPr>
            <a:cxnSpLocks/>
            <a:stCxn id="653" idx="5"/>
          </p:cNvCxnSpPr>
          <p:nvPr/>
        </p:nvCxnSpPr>
        <p:spPr>
          <a:xfrm flipV="1">
            <a:off x="4376716" y="4070955"/>
            <a:ext cx="7599150" cy="5400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0" name="Google Shape;660;p51"/>
          <p:cNvSpPr/>
          <p:nvPr/>
        </p:nvSpPr>
        <p:spPr>
          <a:xfrm>
            <a:off x="-13666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51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51"/>
          <p:cNvSpPr txBox="1"/>
          <p:nvPr/>
        </p:nvSpPr>
        <p:spPr>
          <a:xfrm>
            <a:off x="216133" y="1523205"/>
            <a:ext cx="11762400" cy="5095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663" name="Google Shape;663;p51"/>
          <p:cNvSpPr txBox="1"/>
          <p:nvPr/>
        </p:nvSpPr>
        <p:spPr>
          <a:xfrm>
            <a:off x="1924775" y="255875"/>
            <a:ext cx="3688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분야 별 수행 결과</a:t>
            </a:r>
            <a:endParaRPr sz="3600" b="1"/>
          </a:p>
        </p:txBody>
      </p:sp>
      <p:sp>
        <p:nvSpPr>
          <p:cNvPr id="664" name="Google Shape;664;p51"/>
          <p:cNvSpPr txBox="1"/>
          <p:nvPr/>
        </p:nvSpPr>
        <p:spPr>
          <a:xfrm>
            <a:off x="1972396" y="908848"/>
            <a:ext cx="4771303" cy="42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 &lt; 군집 </a:t>
            </a:r>
            <a:r>
              <a:rPr lang="ko-KR" sz="2000" b="1"/>
              <a:t>분석</a:t>
            </a:r>
            <a:r>
              <a:rPr lang="en-US" altLang="ko-KR" sz="2000" b="1" dirty="0"/>
              <a:t> – </a:t>
            </a:r>
            <a:r>
              <a:rPr lang="ko-KR" altLang="en-US" sz="2000" b="1" dirty="0"/>
              <a:t>군집 시각화</a:t>
            </a:r>
            <a:r>
              <a:rPr lang="ko-KR" sz="2000" b="1" dirty="0"/>
              <a:t> &gt;</a:t>
            </a:r>
            <a:endParaRPr b="1" dirty="0"/>
          </a:p>
        </p:txBody>
      </p:sp>
      <p:sp>
        <p:nvSpPr>
          <p:cNvPr id="665" name="Google Shape;665;p51"/>
          <p:cNvSpPr txBox="1"/>
          <p:nvPr/>
        </p:nvSpPr>
        <p:spPr>
          <a:xfrm>
            <a:off x="314896" y="239201"/>
            <a:ext cx="116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pic>
        <p:nvPicPr>
          <p:cNvPr id="667" name="Google Shape;66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67" y="1609749"/>
            <a:ext cx="11762399" cy="49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73;p45">
            <a:extLst>
              <a:ext uri="{FF2B5EF4-FFF2-40B4-BE49-F238E27FC236}">
                <a16:creationId xmlns:a16="http://schemas.microsoft.com/office/drawing/2014/main" id="{38F9045C-EABD-4BAF-BC77-E19C01A585EC}"/>
              </a:ext>
            </a:extLst>
          </p:cNvPr>
          <p:cNvSpPr/>
          <p:nvPr/>
        </p:nvSpPr>
        <p:spPr>
          <a:xfrm>
            <a:off x="8299267" y="2285952"/>
            <a:ext cx="2794607" cy="9717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574;p45">
            <a:extLst>
              <a:ext uri="{FF2B5EF4-FFF2-40B4-BE49-F238E27FC236}">
                <a16:creationId xmlns:a16="http://schemas.microsoft.com/office/drawing/2014/main" id="{4FDC167C-DF4F-4F8F-8DFA-35F225FC3A5B}"/>
              </a:ext>
            </a:extLst>
          </p:cNvPr>
          <p:cNvSpPr/>
          <p:nvPr/>
        </p:nvSpPr>
        <p:spPr>
          <a:xfrm>
            <a:off x="8310687" y="2284047"/>
            <a:ext cx="2788405" cy="9717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575;p45">
            <a:extLst>
              <a:ext uri="{FF2B5EF4-FFF2-40B4-BE49-F238E27FC236}">
                <a16:creationId xmlns:a16="http://schemas.microsoft.com/office/drawing/2014/main" id="{FE805EDE-8405-4390-B781-4FD0F1E02D25}"/>
              </a:ext>
            </a:extLst>
          </p:cNvPr>
          <p:cNvSpPr/>
          <p:nvPr/>
        </p:nvSpPr>
        <p:spPr>
          <a:xfrm>
            <a:off x="8336795" y="2446656"/>
            <a:ext cx="2788405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</a:rPr>
              <a:t>6</a:t>
            </a:r>
            <a:r>
              <a:rPr lang="ko-KR" altLang="en-US" sz="3200" b="1" dirty="0">
                <a:solidFill>
                  <a:schemeClr val="dk1"/>
                </a:solidFill>
              </a:rPr>
              <a:t>개 군집 생성</a:t>
            </a:r>
            <a:endParaRPr sz="48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53"/>
          <p:cNvSpPr/>
          <p:nvPr/>
        </p:nvSpPr>
        <p:spPr>
          <a:xfrm>
            <a:off x="-13666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53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53"/>
          <p:cNvSpPr txBox="1"/>
          <p:nvPr/>
        </p:nvSpPr>
        <p:spPr>
          <a:xfrm>
            <a:off x="216133" y="1523205"/>
            <a:ext cx="11762400" cy="5095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09" name="Google Shape;709;p53"/>
          <p:cNvSpPr txBox="1"/>
          <p:nvPr/>
        </p:nvSpPr>
        <p:spPr>
          <a:xfrm>
            <a:off x="1924775" y="255875"/>
            <a:ext cx="3688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분야 별 수행 결과</a:t>
            </a:r>
            <a:endParaRPr sz="3600" b="1"/>
          </a:p>
        </p:txBody>
      </p:sp>
      <p:sp>
        <p:nvSpPr>
          <p:cNvPr id="710" name="Google Shape;710;p53"/>
          <p:cNvSpPr txBox="1"/>
          <p:nvPr/>
        </p:nvSpPr>
        <p:spPr>
          <a:xfrm>
            <a:off x="1972396" y="908848"/>
            <a:ext cx="6612803" cy="42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 &lt; 군집 분석</a:t>
            </a:r>
            <a:r>
              <a:rPr lang="en-US" altLang="ko-KR" sz="2000" b="1" dirty="0"/>
              <a:t> – </a:t>
            </a:r>
            <a:r>
              <a:rPr lang="ko-KR" altLang="en-US" sz="2000" b="1" dirty="0"/>
              <a:t>각 군집 빈도 및 요약 통계량</a:t>
            </a:r>
            <a:r>
              <a:rPr lang="ko-KR" sz="2000" b="1" dirty="0"/>
              <a:t> &gt;</a:t>
            </a:r>
            <a:endParaRPr b="1" dirty="0"/>
          </a:p>
        </p:txBody>
      </p:sp>
      <p:sp>
        <p:nvSpPr>
          <p:cNvPr id="711" name="Google Shape;711;p53"/>
          <p:cNvSpPr txBox="1"/>
          <p:nvPr/>
        </p:nvSpPr>
        <p:spPr>
          <a:xfrm>
            <a:off x="314896" y="239201"/>
            <a:ext cx="116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712" name="Google Shape;712;p53"/>
          <p:cNvSpPr txBox="1"/>
          <p:nvPr/>
        </p:nvSpPr>
        <p:spPr>
          <a:xfrm>
            <a:off x="175498" y="1412615"/>
            <a:ext cx="10871100" cy="22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-KR" sz="2400" dirty="0"/>
              <a:t>각 군집 빈도</a:t>
            </a:r>
            <a:endParaRPr lang="en-US" altLang="ko-KR" sz="2400"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endParaRPr lang="en-US" altLang="ko-KR" dirty="0"/>
          </a:p>
          <a:p>
            <a:pPr marL="558800" lvl="1" algn="l" rtl="0">
              <a:spcBef>
                <a:spcPts val="0"/>
              </a:spcBef>
              <a:spcAft>
                <a:spcPts val="0"/>
              </a:spcAft>
              <a:buSzPts val="2000"/>
            </a:pPr>
            <a:endParaRPr dirty="0"/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-KR" sz="2400" dirty="0"/>
              <a:t>요약 통계량 분석</a:t>
            </a:r>
            <a:endParaRPr sz="2400" dirty="0"/>
          </a:p>
        </p:txBody>
      </p:sp>
      <p:graphicFrame>
        <p:nvGraphicFramePr>
          <p:cNvPr id="713" name="Google Shape;713;p53"/>
          <p:cNvGraphicFramePr/>
          <p:nvPr>
            <p:extLst>
              <p:ext uri="{D42A27DB-BD31-4B8C-83A1-F6EECF244321}">
                <p14:modId xmlns:p14="http://schemas.microsoft.com/office/powerpoint/2010/main" val="321102612"/>
              </p:ext>
            </p:extLst>
          </p:nvPr>
        </p:nvGraphicFramePr>
        <p:xfrm>
          <a:off x="660400" y="1997349"/>
          <a:ext cx="11182423" cy="74403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97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7489">
                  <a:extLst>
                    <a:ext uri="{9D8B030D-6E8A-4147-A177-3AD203B41FA5}">
                      <a16:colId xmlns:a16="http://schemas.microsoft.com/office/drawing/2014/main" val="3266129311"/>
                    </a:ext>
                  </a:extLst>
                </a:gridCol>
                <a:gridCol w="15974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74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74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74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974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b="1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요인</a:t>
                      </a:r>
                      <a:endParaRPr sz="1800" b="1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r>
                        <a:rPr lang="ko-KR" altLang="en-US" sz="1800" b="1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그룹</a:t>
                      </a: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2그룹</a:t>
                      </a:r>
                      <a:endParaRPr sz="1800" b="1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3그룹</a:t>
                      </a:r>
                      <a:endParaRPr sz="1800" b="1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4그룹</a:t>
                      </a:r>
                      <a:endParaRPr sz="18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5그룹</a:t>
                      </a:r>
                      <a:endParaRPr sz="18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6그룹</a:t>
                      </a:r>
                      <a:endParaRPr sz="18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빈도</a:t>
                      </a:r>
                      <a:endParaRPr sz="1800" dirty="0">
                        <a:solidFill>
                          <a:schemeClr val="tx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210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37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14" name="Google Shape;714;p53"/>
          <p:cNvGraphicFramePr/>
          <p:nvPr>
            <p:extLst>
              <p:ext uri="{D42A27DB-BD31-4B8C-83A1-F6EECF244321}">
                <p14:modId xmlns:p14="http://schemas.microsoft.com/office/powerpoint/2010/main" val="1666939783"/>
              </p:ext>
            </p:extLst>
          </p:nvPr>
        </p:nvGraphicFramePr>
        <p:xfrm>
          <a:off x="650909" y="3209057"/>
          <a:ext cx="11191915" cy="335813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988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8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8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88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988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988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312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요인</a:t>
                      </a:r>
                      <a:endParaRPr sz="1800" b="1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1그룹</a:t>
                      </a:r>
                      <a:endParaRPr sz="1800" b="1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2그룹</a:t>
                      </a:r>
                      <a:endParaRPr sz="18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3그룹</a:t>
                      </a:r>
                      <a:endParaRPr sz="18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4그룹</a:t>
                      </a:r>
                      <a:endParaRPr sz="18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5그룹</a:t>
                      </a:r>
                      <a:endParaRPr sz="18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6그룹</a:t>
                      </a:r>
                      <a:endParaRPr sz="18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12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남성</a:t>
                      </a:r>
                      <a:endParaRPr sz="18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450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9112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6152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2027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4150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5274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12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여성</a:t>
                      </a:r>
                      <a:endParaRPr sz="18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148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2570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2366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707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1583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1237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12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10대</a:t>
                      </a:r>
                      <a:endParaRPr sz="18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116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16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19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65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12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20대</a:t>
                      </a:r>
                      <a:endParaRPr sz="18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62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700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381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221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363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846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12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30대</a:t>
                      </a:r>
                      <a:endParaRPr sz="18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157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2103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1412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629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1183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2344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12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40대</a:t>
                      </a:r>
                      <a:endParaRPr sz="18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195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3972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2560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918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1872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1953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312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50대</a:t>
                      </a:r>
                      <a:endParaRPr sz="18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123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3388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2641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654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1589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976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12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60대</a:t>
                      </a:r>
                      <a:endParaRPr sz="18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54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1402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1439</a:t>
                      </a:r>
                      <a:endParaRPr sz="18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294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687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8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390</a:t>
                      </a:r>
                      <a:endParaRPr sz="18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54"/>
          <p:cNvSpPr/>
          <p:nvPr/>
        </p:nvSpPr>
        <p:spPr>
          <a:xfrm>
            <a:off x="-13666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54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54"/>
          <p:cNvSpPr txBox="1"/>
          <p:nvPr/>
        </p:nvSpPr>
        <p:spPr>
          <a:xfrm>
            <a:off x="216133" y="1523205"/>
            <a:ext cx="11762400" cy="5095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23" name="Google Shape;723;p54"/>
          <p:cNvSpPr txBox="1"/>
          <p:nvPr/>
        </p:nvSpPr>
        <p:spPr>
          <a:xfrm>
            <a:off x="1924775" y="255875"/>
            <a:ext cx="3688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분야 별 수행 결과</a:t>
            </a:r>
            <a:endParaRPr sz="3600" b="1"/>
          </a:p>
        </p:txBody>
      </p:sp>
      <p:sp>
        <p:nvSpPr>
          <p:cNvPr id="724" name="Google Shape;724;p54"/>
          <p:cNvSpPr txBox="1"/>
          <p:nvPr/>
        </p:nvSpPr>
        <p:spPr>
          <a:xfrm>
            <a:off x="1972396" y="908849"/>
            <a:ext cx="4745903" cy="37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 &lt; 군집 분석</a:t>
            </a:r>
            <a:r>
              <a:rPr lang="en-US" altLang="ko-KR" sz="2000" b="1" dirty="0"/>
              <a:t> – </a:t>
            </a:r>
            <a:r>
              <a:rPr lang="ko-KR" altLang="en-US" sz="2000" b="1" dirty="0"/>
              <a:t>요약 통계량 분석</a:t>
            </a:r>
            <a:r>
              <a:rPr lang="ko-KR" sz="2000" b="1" dirty="0"/>
              <a:t> &gt;</a:t>
            </a:r>
            <a:endParaRPr b="1" dirty="0"/>
          </a:p>
        </p:txBody>
      </p:sp>
      <p:sp>
        <p:nvSpPr>
          <p:cNvPr id="725" name="Google Shape;725;p54"/>
          <p:cNvSpPr txBox="1"/>
          <p:nvPr/>
        </p:nvSpPr>
        <p:spPr>
          <a:xfrm>
            <a:off x="314896" y="239201"/>
            <a:ext cx="116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726" name="Google Shape;726;p54"/>
          <p:cNvSpPr txBox="1"/>
          <p:nvPr/>
        </p:nvSpPr>
        <p:spPr>
          <a:xfrm>
            <a:off x="260600" y="1449500"/>
            <a:ext cx="7130400" cy="46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-KR" sz="2400" dirty="0"/>
              <a:t>1 그룹</a:t>
            </a:r>
            <a:endParaRPr sz="2400" dirty="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ko-KR" altLang="en-US" sz="2000" dirty="0"/>
              <a:t>적은 댓글 수</a:t>
            </a:r>
            <a:r>
              <a:rPr lang="ko-KR" sz="2000" dirty="0"/>
              <a:t> (평균 600)</a:t>
            </a:r>
            <a:endParaRPr sz="2000" dirty="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ko-KR" altLang="en-US" sz="2000" dirty="0"/>
              <a:t>대중의 관심도 측면에서 데이터 가치 저하</a:t>
            </a: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altLang="ko-KR" sz="2400" dirty="0"/>
              <a:t>4 </a:t>
            </a:r>
            <a:r>
              <a:rPr lang="ko-KR" altLang="en-US" sz="2400" dirty="0"/>
              <a:t>그룹</a:t>
            </a:r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ko-KR" altLang="en-US" sz="2000" dirty="0"/>
              <a:t>높</a:t>
            </a:r>
            <a:r>
              <a:rPr lang="ko-KR" sz="2000" dirty="0"/>
              <a:t>은 댓글 수 (평균 2700)</a:t>
            </a:r>
            <a:endParaRPr sz="2000" dirty="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ko-KR" sz="2000" dirty="0"/>
              <a:t>자극적인 </a:t>
            </a:r>
            <a:r>
              <a:rPr lang="ko-KR" altLang="en-US" sz="2000" dirty="0"/>
              <a:t>단어</a:t>
            </a:r>
            <a:r>
              <a:rPr lang="en-US" altLang="ko-KR" sz="2000" dirty="0"/>
              <a:t>/</a:t>
            </a:r>
            <a:r>
              <a:rPr lang="ko-KR" altLang="en-US" sz="2000" dirty="0"/>
              <a:t>어휘 사용</a:t>
            </a:r>
            <a:endParaRPr lang="en-US" altLang="ko-KR" sz="2000" dirty="0"/>
          </a:p>
          <a:p>
            <a:pPr marL="914400" lvl="1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ko-KR" sz="2000" dirty="0"/>
              <a:t>사회, 문화 </a:t>
            </a:r>
            <a:r>
              <a:rPr lang="ko-KR" altLang="en-US" sz="2000" dirty="0"/>
              <a:t>분야</a:t>
            </a:r>
            <a:r>
              <a:rPr lang="en-US" altLang="ko-KR" sz="2000" dirty="0"/>
              <a:t> </a:t>
            </a:r>
            <a:r>
              <a:rPr lang="ko-KR" altLang="en-US" sz="2000" dirty="0"/>
              <a:t>다수</a:t>
            </a:r>
            <a:endParaRPr sz="2000" dirty="0"/>
          </a:p>
        </p:txBody>
      </p:sp>
      <p:grpSp>
        <p:nvGrpSpPr>
          <p:cNvPr id="727" name="Google Shape;727;p54"/>
          <p:cNvGrpSpPr/>
          <p:nvPr/>
        </p:nvGrpSpPr>
        <p:grpSpPr>
          <a:xfrm>
            <a:off x="7793775" y="1618072"/>
            <a:ext cx="4031525" cy="4905750"/>
            <a:chOff x="7793775" y="1618072"/>
            <a:chExt cx="4031525" cy="4905750"/>
          </a:xfrm>
        </p:grpSpPr>
        <p:pic>
          <p:nvPicPr>
            <p:cNvPr id="728" name="Google Shape;728;p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93775" y="1618072"/>
              <a:ext cx="4031525" cy="4905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9" name="Google Shape;729;p54"/>
            <p:cNvSpPr/>
            <p:nvPr/>
          </p:nvSpPr>
          <p:spPr>
            <a:xfrm>
              <a:off x="8681125" y="2663850"/>
              <a:ext cx="255000" cy="255000"/>
            </a:xfrm>
            <a:prstGeom prst="smileyFace">
              <a:avLst>
                <a:gd name="adj" fmla="val 4653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4"/>
            <p:cNvSpPr/>
            <p:nvPr/>
          </p:nvSpPr>
          <p:spPr>
            <a:xfrm>
              <a:off x="9560900" y="2466725"/>
              <a:ext cx="255000" cy="255000"/>
            </a:xfrm>
            <a:prstGeom prst="smileyFace">
              <a:avLst>
                <a:gd name="adj" fmla="val 4653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4"/>
            <p:cNvSpPr/>
            <p:nvPr/>
          </p:nvSpPr>
          <p:spPr>
            <a:xfrm>
              <a:off x="7965750" y="3429000"/>
              <a:ext cx="255000" cy="255000"/>
            </a:xfrm>
            <a:prstGeom prst="smileyFace">
              <a:avLst>
                <a:gd name="adj" fmla="val 4653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54"/>
            <p:cNvSpPr/>
            <p:nvPr/>
          </p:nvSpPr>
          <p:spPr>
            <a:xfrm>
              <a:off x="8681125" y="3806600"/>
              <a:ext cx="255000" cy="255000"/>
            </a:xfrm>
            <a:prstGeom prst="smileyFace">
              <a:avLst>
                <a:gd name="adj" fmla="val 4653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54"/>
            <p:cNvSpPr/>
            <p:nvPr/>
          </p:nvSpPr>
          <p:spPr>
            <a:xfrm>
              <a:off x="10632100" y="4142500"/>
              <a:ext cx="255000" cy="255000"/>
            </a:xfrm>
            <a:prstGeom prst="smileyFace">
              <a:avLst>
                <a:gd name="adj" fmla="val 4653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4"/>
            <p:cNvSpPr/>
            <p:nvPr/>
          </p:nvSpPr>
          <p:spPr>
            <a:xfrm>
              <a:off x="9613175" y="3943450"/>
              <a:ext cx="255000" cy="255000"/>
            </a:xfrm>
            <a:prstGeom prst="smileyFace">
              <a:avLst>
                <a:gd name="adj" fmla="val 4653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54"/>
            <p:cNvSpPr/>
            <p:nvPr/>
          </p:nvSpPr>
          <p:spPr>
            <a:xfrm>
              <a:off x="10200075" y="4674025"/>
              <a:ext cx="255000" cy="255000"/>
            </a:xfrm>
            <a:prstGeom prst="smileyFace">
              <a:avLst>
                <a:gd name="adj" fmla="val 4653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54"/>
            <p:cNvSpPr/>
            <p:nvPr/>
          </p:nvSpPr>
          <p:spPr>
            <a:xfrm>
              <a:off x="8472675" y="4495800"/>
              <a:ext cx="255000" cy="255000"/>
            </a:xfrm>
            <a:prstGeom prst="smileyFace">
              <a:avLst>
                <a:gd name="adj" fmla="val 4653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4"/>
            <p:cNvSpPr/>
            <p:nvPr/>
          </p:nvSpPr>
          <p:spPr>
            <a:xfrm>
              <a:off x="9002950" y="4327025"/>
              <a:ext cx="255000" cy="255000"/>
            </a:xfrm>
            <a:prstGeom prst="smileyFace">
              <a:avLst>
                <a:gd name="adj" fmla="val 4653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4"/>
            <p:cNvSpPr/>
            <p:nvPr/>
          </p:nvSpPr>
          <p:spPr>
            <a:xfrm>
              <a:off x="8681125" y="4327025"/>
              <a:ext cx="255000" cy="255000"/>
            </a:xfrm>
            <a:prstGeom prst="smileyFace">
              <a:avLst>
                <a:gd name="adj" fmla="val 4653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4"/>
            <p:cNvSpPr/>
            <p:nvPr/>
          </p:nvSpPr>
          <p:spPr>
            <a:xfrm>
              <a:off x="8747950" y="4877425"/>
              <a:ext cx="255000" cy="255000"/>
            </a:xfrm>
            <a:prstGeom prst="smileyFace">
              <a:avLst>
                <a:gd name="adj" fmla="val 4653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4"/>
            <p:cNvSpPr/>
            <p:nvPr/>
          </p:nvSpPr>
          <p:spPr>
            <a:xfrm>
              <a:off x="7965750" y="5228200"/>
              <a:ext cx="255000" cy="255000"/>
            </a:xfrm>
            <a:prstGeom prst="smileyFace">
              <a:avLst>
                <a:gd name="adj" fmla="val 4653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4"/>
            <p:cNvSpPr/>
            <p:nvPr/>
          </p:nvSpPr>
          <p:spPr>
            <a:xfrm>
              <a:off x="8220750" y="5900150"/>
              <a:ext cx="255000" cy="255000"/>
            </a:xfrm>
            <a:prstGeom prst="smileyFace">
              <a:avLst>
                <a:gd name="adj" fmla="val 4653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4"/>
            <p:cNvSpPr/>
            <p:nvPr/>
          </p:nvSpPr>
          <p:spPr>
            <a:xfrm>
              <a:off x="8936125" y="3235225"/>
              <a:ext cx="255000" cy="255000"/>
            </a:xfrm>
            <a:prstGeom prst="smileyFace">
              <a:avLst>
                <a:gd name="adj" fmla="val 4653"/>
              </a:avLst>
            </a:prstGeom>
            <a:solidFill>
              <a:srgbClr val="FF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743" name="Google Shape;743;p54"/>
          <p:cNvGraphicFramePr/>
          <p:nvPr>
            <p:extLst>
              <p:ext uri="{D42A27DB-BD31-4B8C-83A1-F6EECF244321}">
                <p14:modId xmlns:p14="http://schemas.microsoft.com/office/powerpoint/2010/main" val="3489036249"/>
              </p:ext>
            </p:extLst>
          </p:nvPr>
        </p:nvGraphicFramePr>
        <p:xfrm>
          <a:off x="1226450" y="4929025"/>
          <a:ext cx="6367524" cy="12585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61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1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61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12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1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12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292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경제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IT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문화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정치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사회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세계</a:t>
                      </a:r>
                      <a:endParaRPr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2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4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10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2</a:t>
                      </a:r>
                      <a:endParaRPr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23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3</a:t>
                      </a:r>
                      <a:endParaRPr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55"/>
          <p:cNvSpPr/>
          <p:nvPr/>
        </p:nvSpPr>
        <p:spPr>
          <a:xfrm>
            <a:off x="-23191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55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55"/>
          <p:cNvSpPr txBox="1"/>
          <p:nvPr/>
        </p:nvSpPr>
        <p:spPr>
          <a:xfrm>
            <a:off x="314896" y="239201"/>
            <a:ext cx="116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752" name="Google Shape;752;p55"/>
          <p:cNvSpPr txBox="1"/>
          <p:nvPr/>
        </p:nvSpPr>
        <p:spPr>
          <a:xfrm>
            <a:off x="1924772" y="255873"/>
            <a:ext cx="3809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분야 별 수행 결과</a:t>
            </a:r>
            <a:endParaRPr sz="3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55"/>
          <p:cNvSpPr txBox="1"/>
          <p:nvPr/>
        </p:nvSpPr>
        <p:spPr>
          <a:xfrm>
            <a:off x="1972397" y="908849"/>
            <a:ext cx="285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ko-KR" sz="2000" b="1"/>
              <a:t>군집</a:t>
            </a:r>
            <a:r>
              <a:rPr lang="ko-KR" sz="2000" b="1">
                <a:latin typeface="Arial"/>
                <a:ea typeface="Arial"/>
                <a:cs typeface="Arial"/>
                <a:sym typeface="Arial"/>
              </a:rPr>
              <a:t> 분석 &gt;</a:t>
            </a:r>
            <a:endParaRPr/>
          </a:p>
        </p:txBody>
      </p:sp>
      <p:sp>
        <p:nvSpPr>
          <p:cNvPr id="754" name="Google Shape;754;p55"/>
          <p:cNvSpPr/>
          <p:nvPr/>
        </p:nvSpPr>
        <p:spPr>
          <a:xfrm>
            <a:off x="478660" y="2681605"/>
            <a:ext cx="11246100" cy="9717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55"/>
          <p:cNvSpPr/>
          <p:nvPr/>
        </p:nvSpPr>
        <p:spPr>
          <a:xfrm>
            <a:off x="478650" y="2679700"/>
            <a:ext cx="11246100" cy="3708000"/>
          </a:xfrm>
          <a:prstGeom prst="roundRect">
            <a:avLst>
              <a:gd name="adj" fmla="val 4680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55"/>
          <p:cNvSpPr/>
          <p:nvPr/>
        </p:nvSpPr>
        <p:spPr>
          <a:xfrm>
            <a:off x="792475" y="2842264"/>
            <a:ext cx="10617300" cy="32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</a:rPr>
              <a:t>군집 분석을 통해 댓글 통계를 가진 기사들은 비슷한 경향을 가진 그룹으로 분류될 수 있음을 보여주었다.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55"/>
          <p:cNvSpPr/>
          <p:nvPr/>
        </p:nvSpPr>
        <p:spPr>
          <a:xfrm>
            <a:off x="478650" y="1519717"/>
            <a:ext cx="3580200" cy="750600"/>
          </a:xfrm>
          <a:prstGeom prst="rect">
            <a:avLst/>
          </a:prstGeom>
          <a:solidFill>
            <a:schemeClr val="accent4">
              <a:alpha val="498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결    론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2">
            <a:extLst>
              <a:ext uri="{FF2B5EF4-FFF2-40B4-BE49-F238E27FC236}">
                <a16:creationId xmlns:a16="http://schemas.microsoft.com/office/drawing/2014/main" id="{E2E1493A-F27B-44BD-920C-852EDC0F6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6" y="-5742"/>
            <a:ext cx="12192000" cy="6858000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505CCC7-2263-492C-AE14-0397A77F8E9E}"/>
              </a:ext>
            </a:extLst>
          </p:cNvPr>
          <p:cNvSpPr/>
          <p:nvPr/>
        </p:nvSpPr>
        <p:spPr>
          <a:xfrm>
            <a:off x="6439644" y="4238758"/>
            <a:ext cx="5373500" cy="1887721"/>
          </a:xfrm>
          <a:prstGeom prst="roundRect">
            <a:avLst/>
          </a:prstGeom>
          <a:solidFill>
            <a:schemeClr val="bg1">
              <a:alpha val="69000"/>
            </a:schemeClr>
          </a:solidFill>
          <a:ln w="85725" cmpd="sng">
            <a:solidFill>
              <a:schemeClr val="accent3">
                <a:alpha val="58000"/>
              </a:schemeClr>
            </a:solidFill>
          </a:ln>
          <a:scene3d>
            <a:camera prst="orthographicFront"/>
            <a:lightRig rig="threePt" dir="t"/>
          </a:scene3d>
          <a:sp3d>
            <a:bevelT w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FBD5227-ADA0-4E94-9526-A8A05372C427}"/>
              </a:ext>
            </a:extLst>
          </p:cNvPr>
          <p:cNvSpPr/>
          <p:nvPr/>
        </p:nvSpPr>
        <p:spPr>
          <a:xfrm>
            <a:off x="6410512" y="1708220"/>
            <a:ext cx="5373500" cy="2073005"/>
          </a:xfrm>
          <a:prstGeom prst="roundRect">
            <a:avLst/>
          </a:prstGeom>
          <a:solidFill>
            <a:schemeClr val="bg1">
              <a:alpha val="69000"/>
            </a:schemeClr>
          </a:solidFill>
          <a:ln w="85725" cmpd="sng">
            <a:solidFill>
              <a:schemeClr val="accent3">
                <a:alpha val="58000"/>
              </a:schemeClr>
            </a:solidFill>
          </a:ln>
          <a:scene3d>
            <a:camera prst="orthographicFront"/>
            <a:lightRig rig="threePt" dir="t"/>
          </a:scene3d>
          <a:sp3d>
            <a:bevelT w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9FAB955-32AB-4CB4-BEDE-5288FC4A8FAD}"/>
              </a:ext>
            </a:extLst>
          </p:cNvPr>
          <p:cNvSpPr/>
          <p:nvPr/>
        </p:nvSpPr>
        <p:spPr>
          <a:xfrm>
            <a:off x="422904" y="4281043"/>
            <a:ext cx="5198745" cy="1680714"/>
          </a:xfrm>
          <a:prstGeom prst="roundRect">
            <a:avLst/>
          </a:prstGeom>
          <a:solidFill>
            <a:schemeClr val="bg1">
              <a:alpha val="69000"/>
            </a:schemeClr>
          </a:solidFill>
          <a:ln w="85725" cmpd="sng">
            <a:solidFill>
              <a:schemeClr val="accent3">
                <a:alpha val="58000"/>
              </a:schemeClr>
            </a:solidFill>
          </a:ln>
          <a:scene3d>
            <a:camera prst="orthographicFront"/>
            <a:lightRig rig="threePt" dir="t"/>
          </a:scene3d>
          <a:sp3d>
            <a:bevelT w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BA4EB9B-A1C9-4C6A-AB41-DD968422783A}"/>
              </a:ext>
            </a:extLst>
          </p:cNvPr>
          <p:cNvSpPr/>
          <p:nvPr/>
        </p:nvSpPr>
        <p:spPr>
          <a:xfrm>
            <a:off x="427860" y="1727252"/>
            <a:ext cx="5229225" cy="2073005"/>
          </a:xfrm>
          <a:prstGeom prst="roundRect">
            <a:avLst/>
          </a:prstGeom>
          <a:solidFill>
            <a:schemeClr val="bg1">
              <a:alpha val="69000"/>
            </a:schemeClr>
          </a:solidFill>
          <a:ln w="85725" cmpd="sng">
            <a:solidFill>
              <a:schemeClr val="accent3">
                <a:alpha val="58000"/>
              </a:schemeClr>
            </a:solidFill>
          </a:ln>
          <a:scene3d>
            <a:camera prst="orthographicFront"/>
            <a:lightRig rig="threePt" dir="t"/>
          </a:scene3d>
          <a:sp3d>
            <a:bevelT w="698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8E73FB-BCED-45C5-A396-F9F125D1DD9E}"/>
              </a:ext>
            </a:extLst>
          </p:cNvPr>
          <p:cNvSpPr txBox="1"/>
          <p:nvPr/>
        </p:nvSpPr>
        <p:spPr>
          <a:xfrm>
            <a:off x="469389" y="1839528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/>
              <a:t>① 분석목표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69C545-61D3-4C90-9052-EBB26E327ABE}"/>
              </a:ext>
            </a:extLst>
          </p:cNvPr>
          <p:cNvSpPr txBox="1"/>
          <p:nvPr/>
        </p:nvSpPr>
        <p:spPr>
          <a:xfrm>
            <a:off x="1066144" y="3236063"/>
            <a:ext cx="3801131" cy="414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b="1" dirty="0"/>
              <a:t>온라인 광고 효율 증진 기대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816D5C-B7C6-41B8-9701-A47DE47DCD4F}"/>
              </a:ext>
            </a:extLst>
          </p:cNvPr>
          <p:cNvSpPr txBox="1"/>
          <p:nvPr/>
        </p:nvSpPr>
        <p:spPr>
          <a:xfrm>
            <a:off x="469389" y="4350624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/>
              <a:t>② 데이터 출처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0CA975-5976-4A38-9882-B5F67547ED89}"/>
              </a:ext>
            </a:extLst>
          </p:cNvPr>
          <p:cNvSpPr txBox="1"/>
          <p:nvPr/>
        </p:nvSpPr>
        <p:spPr>
          <a:xfrm>
            <a:off x="7219720" y="2485580"/>
            <a:ext cx="4972280" cy="414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b="1" dirty="0"/>
              <a:t>뉴스 </a:t>
            </a:r>
            <a:r>
              <a:rPr lang="en-US" altLang="ko-KR" b="1" dirty="0"/>
              <a:t>: </a:t>
            </a:r>
            <a:r>
              <a:rPr lang="ko-KR" altLang="en-US" b="1" dirty="0"/>
              <a:t>순위</a:t>
            </a:r>
            <a:r>
              <a:rPr lang="en-US" altLang="ko-KR" b="1" dirty="0"/>
              <a:t>, </a:t>
            </a:r>
            <a:r>
              <a:rPr lang="ko-KR" altLang="en-US" b="1" dirty="0"/>
              <a:t>제목</a:t>
            </a:r>
            <a:r>
              <a:rPr lang="en-US" altLang="ko-KR" b="1" dirty="0"/>
              <a:t>/</a:t>
            </a:r>
            <a:r>
              <a:rPr lang="ko-KR" altLang="en-US" b="1" dirty="0"/>
              <a:t>부제 단어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9D894C-2BE3-4793-AA45-28A889EA6D31}"/>
              </a:ext>
            </a:extLst>
          </p:cNvPr>
          <p:cNvSpPr txBox="1"/>
          <p:nvPr/>
        </p:nvSpPr>
        <p:spPr>
          <a:xfrm>
            <a:off x="6565389" y="4374379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/>
              <a:t>④ 데이터 분류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E47E09-CF35-4C24-9185-88E4ACA84690}"/>
              </a:ext>
            </a:extLst>
          </p:cNvPr>
          <p:cNvSpPr txBox="1"/>
          <p:nvPr/>
        </p:nvSpPr>
        <p:spPr>
          <a:xfrm>
            <a:off x="7179080" y="5155519"/>
            <a:ext cx="4972280" cy="414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b="1" dirty="0"/>
              <a:t>연습용 </a:t>
            </a:r>
            <a:r>
              <a:rPr lang="en-US" altLang="ko-KR" b="1" dirty="0"/>
              <a:t>: 2018. 11. 1. ~ 2019. 10. 31. / 365</a:t>
            </a:r>
            <a:r>
              <a:rPr lang="ko-KR" altLang="en-US" b="1" dirty="0"/>
              <a:t>일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53D400-E415-49A3-9206-AD17A426752B}"/>
              </a:ext>
            </a:extLst>
          </p:cNvPr>
          <p:cNvSpPr txBox="1"/>
          <p:nvPr/>
        </p:nvSpPr>
        <p:spPr>
          <a:xfrm>
            <a:off x="1066144" y="5419929"/>
            <a:ext cx="4972280" cy="414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b="1" dirty="0"/>
              <a:t>조회수 </a:t>
            </a:r>
            <a:r>
              <a:rPr lang="en-US" altLang="ko-KR" b="1" dirty="0"/>
              <a:t>/ </a:t>
            </a:r>
            <a:r>
              <a:rPr lang="ko-KR" altLang="en-US" b="1" dirty="0"/>
              <a:t>댓글 랭킹</a:t>
            </a:r>
            <a:r>
              <a:rPr lang="en-US" altLang="ko-KR" b="1" dirty="0"/>
              <a:t> </a:t>
            </a:r>
            <a:r>
              <a:rPr lang="ko-KR" altLang="en-US" b="1" dirty="0"/>
              <a:t>및 각 뉴스들의 댓글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14A907-D7A4-4008-8A1B-26E8E379F42C}"/>
              </a:ext>
            </a:extLst>
          </p:cNvPr>
          <p:cNvSpPr txBox="1"/>
          <p:nvPr/>
        </p:nvSpPr>
        <p:spPr>
          <a:xfrm>
            <a:off x="7209563" y="2882964"/>
            <a:ext cx="4972280" cy="414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b="1" dirty="0"/>
              <a:t>뉴스 댓글 </a:t>
            </a:r>
            <a:r>
              <a:rPr lang="en-US" altLang="ko-KR" b="1" dirty="0"/>
              <a:t>: </a:t>
            </a:r>
            <a:r>
              <a:rPr lang="ko-KR" altLang="en-US" b="1" dirty="0"/>
              <a:t>단어</a:t>
            </a:r>
            <a:r>
              <a:rPr lang="en-US" altLang="ko-KR" b="1" dirty="0"/>
              <a:t>, </a:t>
            </a:r>
            <a:r>
              <a:rPr lang="ko-KR" altLang="en-US" b="1" dirty="0"/>
              <a:t>댓글수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54317B-31D1-4087-832A-4D919166F11B}"/>
              </a:ext>
            </a:extLst>
          </p:cNvPr>
          <p:cNvSpPr txBox="1"/>
          <p:nvPr/>
        </p:nvSpPr>
        <p:spPr>
          <a:xfrm>
            <a:off x="7189240" y="5613863"/>
            <a:ext cx="4972280" cy="414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b="1" dirty="0"/>
              <a:t>시험용 </a:t>
            </a:r>
            <a:r>
              <a:rPr lang="en-US" altLang="ko-KR" b="1" dirty="0"/>
              <a:t>: 2019. 11. 1. ~ 30. / 30</a:t>
            </a:r>
            <a:r>
              <a:rPr lang="ko-KR" altLang="en-US" b="1" dirty="0"/>
              <a:t>일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C9BFB2B-4D9D-44A1-B1FF-4728CEDEBBB8}"/>
              </a:ext>
            </a:extLst>
          </p:cNvPr>
          <p:cNvSpPr/>
          <p:nvPr/>
        </p:nvSpPr>
        <p:spPr>
          <a:xfrm>
            <a:off x="422904" y="521497"/>
            <a:ext cx="5229224" cy="75055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>
                <a:solidFill>
                  <a:schemeClr val="bg1"/>
                </a:solidFill>
              </a:rPr>
              <a:t>PART 1 – </a:t>
            </a:r>
            <a:r>
              <a:rPr lang="en-US" altLang="ko-KR" sz="2800" dirty="0">
                <a:solidFill>
                  <a:schemeClr val="bg1"/>
                </a:solidFill>
              </a:rPr>
              <a:t>Out line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82F0DC-2974-4053-A436-DC954BDEFE79}"/>
              </a:ext>
            </a:extLst>
          </p:cNvPr>
          <p:cNvSpPr/>
          <p:nvPr/>
        </p:nvSpPr>
        <p:spPr>
          <a:xfrm>
            <a:off x="1058524" y="5061325"/>
            <a:ext cx="2877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/>
              <a:t>네이버 뉴스 중 각 섹션 별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C66FA2-BE2C-41EB-AB0B-CE9CD471B545}"/>
              </a:ext>
            </a:extLst>
          </p:cNvPr>
          <p:cNvSpPr txBox="1"/>
          <p:nvPr/>
        </p:nvSpPr>
        <p:spPr>
          <a:xfrm>
            <a:off x="6565389" y="1788728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/>
              <a:t>③ 데이터 컬럼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A10949-BA3D-421C-967A-DAD6CBD6EB52}"/>
              </a:ext>
            </a:extLst>
          </p:cNvPr>
          <p:cNvSpPr txBox="1"/>
          <p:nvPr/>
        </p:nvSpPr>
        <p:spPr>
          <a:xfrm>
            <a:off x="7219720" y="3250687"/>
            <a:ext cx="4972280" cy="414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ko-KR" altLang="en-US" b="1" dirty="0"/>
              <a:t>댓글 비율 </a:t>
            </a:r>
            <a:r>
              <a:rPr lang="en-US" altLang="ko-KR" b="1" dirty="0"/>
              <a:t>: </a:t>
            </a:r>
            <a:r>
              <a:rPr lang="ko-KR" altLang="en-US" b="1" dirty="0"/>
              <a:t>성 비율</a:t>
            </a:r>
            <a:r>
              <a:rPr lang="en-US" altLang="ko-KR" b="1" dirty="0"/>
              <a:t>, </a:t>
            </a:r>
            <a:r>
              <a:rPr lang="ko-KR" altLang="en-US" b="1" dirty="0"/>
              <a:t>나이대 별 비율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71F06A-1CFB-4C8A-8AC7-2CEA1DF50FE2}"/>
              </a:ext>
            </a:extLst>
          </p:cNvPr>
          <p:cNvSpPr/>
          <p:nvPr/>
        </p:nvSpPr>
        <p:spPr>
          <a:xfrm>
            <a:off x="1070033" y="2499828"/>
            <a:ext cx="2685351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댓글 작성자 분석을 통한</a:t>
            </a:r>
            <a:endParaRPr lang="en-US" altLang="ko-KR" b="1" dirty="0"/>
          </a:p>
          <a:p>
            <a:r>
              <a:rPr lang="ko-KR" altLang="en-US" b="1" dirty="0"/>
              <a:t>분야 별 특징 파악 및</a:t>
            </a:r>
          </a:p>
        </p:txBody>
      </p:sp>
    </p:spTree>
    <p:extLst>
      <p:ext uri="{BB962C8B-B14F-4D97-AF65-F5344CB8AC3E}">
        <p14:creationId xmlns:p14="http://schemas.microsoft.com/office/powerpoint/2010/main" val="2942682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56"/>
          <p:cNvSpPr/>
          <p:nvPr/>
        </p:nvSpPr>
        <p:spPr>
          <a:xfrm>
            <a:off x="-23191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56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56"/>
          <p:cNvSpPr txBox="1"/>
          <p:nvPr/>
        </p:nvSpPr>
        <p:spPr>
          <a:xfrm>
            <a:off x="314896" y="239201"/>
            <a:ext cx="116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766" name="Google Shape;766;p56"/>
          <p:cNvSpPr txBox="1"/>
          <p:nvPr/>
        </p:nvSpPr>
        <p:spPr>
          <a:xfrm>
            <a:off x="1924772" y="255873"/>
            <a:ext cx="3809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분야 별 수행 결과</a:t>
            </a:r>
            <a:endParaRPr sz="3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56"/>
          <p:cNvSpPr txBox="1"/>
          <p:nvPr/>
        </p:nvSpPr>
        <p:spPr>
          <a:xfrm>
            <a:off x="1972397" y="908849"/>
            <a:ext cx="285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ko-KR" sz="2000" b="1"/>
              <a:t>KNN</a:t>
            </a:r>
            <a:r>
              <a:rPr lang="ko-KR" sz="2000" b="1">
                <a:latin typeface="Arial"/>
                <a:ea typeface="Arial"/>
                <a:cs typeface="Arial"/>
                <a:sym typeface="Arial"/>
              </a:rPr>
              <a:t> &gt;</a:t>
            </a:r>
            <a:endParaRPr/>
          </a:p>
        </p:txBody>
      </p:sp>
      <p:sp>
        <p:nvSpPr>
          <p:cNvPr id="768" name="Google Shape;768;p56"/>
          <p:cNvSpPr/>
          <p:nvPr/>
        </p:nvSpPr>
        <p:spPr>
          <a:xfrm>
            <a:off x="781425" y="1724996"/>
            <a:ext cx="9599700" cy="9717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56"/>
          <p:cNvSpPr txBox="1"/>
          <p:nvPr/>
        </p:nvSpPr>
        <p:spPr>
          <a:xfrm>
            <a:off x="742309" y="1878599"/>
            <a:ext cx="3373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분석도구</a:t>
            </a:r>
            <a:endParaRPr/>
          </a:p>
        </p:txBody>
      </p:sp>
      <p:sp>
        <p:nvSpPr>
          <p:cNvPr id="770" name="Google Shape;770;p56"/>
          <p:cNvSpPr/>
          <p:nvPr/>
        </p:nvSpPr>
        <p:spPr>
          <a:xfrm>
            <a:off x="3830320" y="1723091"/>
            <a:ext cx="6530700" cy="9717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56"/>
          <p:cNvSpPr/>
          <p:nvPr/>
        </p:nvSpPr>
        <p:spPr>
          <a:xfrm>
            <a:off x="3859922" y="1875945"/>
            <a:ext cx="6501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dk1"/>
                </a:solidFill>
              </a:rPr>
              <a:t>KNN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56"/>
          <p:cNvSpPr/>
          <p:nvPr/>
        </p:nvSpPr>
        <p:spPr>
          <a:xfrm>
            <a:off x="1982339" y="4437077"/>
            <a:ext cx="9599700" cy="20451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56"/>
          <p:cNvSpPr txBox="1"/>
          <p:nvPr/>
        </p:nvSpPr>
        <p:spPr>
          <a:xfrm>
            <a:off x="2114637" y="5134508"/>
            <a:ext cx="3373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 dirty="0">
                <a:solidFill>
                  <a:schemeClr val="dk1"/>
                </a:solidFill>
              </a:rPr>
              <a:t>목적</a:t>
            </a:r>
            <a:endParaRPr dirty="0"/>
          </a:p>
        </p:txBody>
      </p:sp>
      <p:sp>
        <p:nvSpPr>
          <p:cNvPr id="774" name="Google Shape;774;p56"/>
          <p:cNvSpPr/>
          <p:nvPr/>
        </p:nvSpPr>
        <p:spPr>
          <a:xfrm>
            <a:off x="5207000" y="4435172"/>
            <a:ext cx="6375254" cy="20451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56"/>
          <p:cNvSpPr/>
          <p:nvPr/>
        </p:nvSpPr>
        <p:spPr>
          <a:xfrm>
            <a:off x="5321300" y="4691469"/>
            <a:ext cx="6108700" cy="15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dk1"/>
                </a:solidFill>
              </a:rPr>
              <a:t>성별과 연령대 데이터를</a:t>
            </a:r>
            <a:r>
              <a:rPr lang="en-US" altLang="ko-KR" sz="3000" b="1" dirty="0">
                <a:solidFill>
                  <a:schemeClr val="dk1"/>
                </a:solidFill>
              </a:rPr>
              <a:t> </a:t>
            </a:r>
            <a:r>
              <a:rPr lang="ko-KR" sz="3000" b="1" dirty="0">
                <a:solidFill>
                  <a:schemeClr val="dk1"/>
                </a:solidFill>
              </a:rPr>
              <a:t>사용하여 뉴스 카테고리를 분류하는</a:t>
            </a:r>
            <a:endParaRPr lang="en-US" altLang="ko-KR" sz="3000" b="1" dirty="0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dirty="0">
                <a:solidFill>
                  <a:schemeClr val="dk1"/>
                </a:solidFill>
              </a:rPr>
              <a:t>지도 학습 알고리즘 수행</a:t>
            </a:r>
            <a:endParaRPr sz="3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56"/>
          <p:cNvSpPr/>
          <p:nvPr/>
        </p:nvSpPr>
        <p:spPr>
          <a:xfrm>
            <a:off x="1518366" y="3078960"/>
            <a:ext cx="9599700" cy="9717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56"/>
          <p:cNvSpPr txBox="1"/>
          <p:nvPr/>
        </p:nvSpPr>
        <p:spPr>
          <a:xfrm>
            <a:off x="1408130" y="3232563"/>
            <a:ext cx="3373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데이터컬럼</a:t>
            </a:r>
            <a:endParaRPr sz="3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56"/>
          <p:cNvSpPr/>
          <p:nvPr/>
        </p:nvSpPr>
        <p:spPr>
          <a:xfrm>
            <a:off x="4567261" y="3077055"/>
            <a:ext cx="6530700" cy="9717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56"/>
          <p:cNvSpPr/>
          <p:nvPr/>
        </p:nvSpPr>
        <p:spPr>
          <a:xfrm>
            <a:off x="4596863" y="3250229"/>
            <a:ext cx="6501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200" b="1">
                <a:solidFill>
                  <a:schemeClr val="dk1"/>
                </a:solidFill>
              </a:rPr>
              <a:t>댓글 작성자 성별 및 연령대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6" name="Google Shape;79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58"/>
          <p:cNvSpPr/>
          <p:nvPr/>
        </p:nvSpPr>
        <p:spPr>
          <a:xfrm>
            <a:off x="-13666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58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58"/>
          <p:cNvSpPr txBox="1"/>
          <p:nvPr/>
        </p:nvSpPr>
        <p:spPr>
          <a:xfrm>
            <a:off x="216133" y="1523205"/>
            <a:ext cx="11762400" cy="5095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800" name="Google Shape;800;p58"/>
          <p:cNvSpPr txBox="1"/>
          <p:nvPr/>
        </p:nvSpPr>
        <p:spPr>
          <a:xfrm>
            <a:off x="1924775" y="255875"/>
            <a:ext cx="3688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분야 별 수행 결과</a:t>
            </a:r>
            <a:endParaRPr sz="3600" b="1"/>
          </a:p>
        </p:txBody>
      </p:sp>
      <p:sp>
        <p:nvSpPr>
          <p:cNvPr id="801" name="Google Shape;801;p58"/>
          <p:cNvSpPr txBox="1"/>
          <p:nvPr/>
        </p:nvSpPr>
        <p:spPr>
          <a:xfrm>
            <a:off x="1972396" y="908849"/>
            <a:ext cx="6041304" cy="49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 &lt; KNN</a:t>
            </a:r>
            <a:r>
              <a:rPr lang="en-US" altLang="ko-KR" sz="2000" b="1" dirty="0"/>
              <a:t> – </a:t>
            </a:r>
            <a:r>
              <a:rPr lang="ko-KR" altLang="en-US" sz="2000" b="1" dirty="0"/>
              <a:t>알고리즘 적용</a:t>
            </a:r>
            <a:r>
              <a:rPr lang="ko-KR" sz="2000" b="1" dirty="0"/>
              <a:t> &gt;</a:t>
            </a:r>
            <a:endParaRPr b="1" dirty="0"/>
          </a:p>
        </p:txBody>
      </p:sp>
      <p:sp>
        <p:nvSpPr>
          <p:cNvPr id="802" name="Google Shape;802;p58"/>
          <p:cNvSpPr txBox="1"/>
          <p:nvPr/>
        </p:nvSpPr>
        <p:spPr>
          <a:xfrm>
            <a:off x="314896" y="239201"/>
            <a:ext cx="116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803" name="Google Shape;803;p58"/>
          <p:cNvSpPr txBox="1"/>
          <p:nvPr/>
        </p:nvSpPr>
        <p:spPr>
          <a:xfrm>
            <a:off x="213467" y="1523205"/>
            <a:ext cx="11311033" cy="1194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-KR" sz="3200" dirty="0"/>
              <a:t>K = 1, 분류 결과</a:t>
            </a:r>
            <a:endParaRPr sz="3200" dirty="0"/>
          </a:p>
        </p:txBody>
      </p:sp>
      <p:graphicFrame>
        <p:nvGraphicFramePr>
          <p:cNvPr id="804" name="Google Shape;804;p58"/>
          <p:cNvGraphicFramePr/>
          <p:nvPr>
            <p:extLst>
              <p:ext uri="{D42A27DB-BD31-4B8C-83A1-F6EECF244321}">
                <p14:modId xmlns:p14="http://schemas.microsoft.com/office/powerpoint/2010/main" val="3886842760"/>
              </p:ext>
            </p:extLst>
          </p:nvPr>
        </p:nvGraphicFramePr>
        <p:xfrm>
          <a:off x="758700" y="2317624"/>
          <a:ext cx="10887199" cy="29284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5200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835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83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76788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32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2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생활</a:t>
                      </a:r>
                      <a:endParaRPr sz="32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2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사회</a:t>
                      </a:r>
                      <a:endParaRPr sz="32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580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2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생활</a:t>
                      </a:r>
                      <a:endParaRPr sz="32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1125</a:t>
                      </a:r>
                      <a:endParaRPr sz="3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2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233</a:t>
                      </a:r>
                      <a:endParaRPr sz="32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5807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200" b="1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사회</a:t>
                      </a:r>
                      <a:endParaRPr sz="3200" b="1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2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216</a:t>
                      </a:r>
                      <a:endParaRPr sz="32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32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1946</a:t>
                      </a:r>
                      <a:endParaRPr sz="32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Google Shape;573;p45">
            <a:extLst>
              <a:ext uri="{FF2B5EF4-FFF2-40B4-BE49-F238E27FC236}">
                <a16:creationId xmlns:a16="http://schemas.microsoft.com/office/drawing/2014/main" id="{41B6EAD9-E162-4037-AD6D-B067D9239725}"/>
              </a:ext>
            </a:extLst>
          </p:cNvPr>
          <p:cNvSpPr/>
          <p:nvPr/>
        </p:nvSpPr>
        <p:spPr>
          <a:xfrm>
            <a:off x="689895" y="5487225"/>
            <a:ext cx="5145735" cy="9717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574;p45">
            <a:extLst>
              <a:ext uri="{FF2B5EF4-FFF2-40B4-BE49-F238E27FC236}">
                <a16:creationId xmlns:a16="http://schemas.microsoft.com/office/drawing/2014/main" id="{D6962BF4-0D05-443C-847E-E840F5CFC3E7}"/>
              </a:ext>
            </a:extLst>
          </p:cNvPr>
          <p:cNvSpPr/>
          <p:nvPr/>
        </p:nvSpPr>
        <p:spPr>
          <a:xfrm>
            <a:off x="701315" y="5485320"/>
            <a:ext cx="5134315" cy="9717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575;p45">
            <a:extLst>
              <a:ext uri="{FF2B5EF4-FFF2-40B4-BE49-F238E27FC236}">
                <a16:creationId xmlns:a16="http://schemas.microsoft.com/office/drawing/2014/main" id="{00E2FC8C-5E53-48D8-88DE-20ED779F8C9F}"/>
              </a:ext>
            </a:extLst>
          </p:cNvPr>
          <p:cNvSpPr/>
          <p:nvPr/>
        </p:nvSpPr>
        <p:spPr>
          <a:xfrm>
            <a:off x="727423" y="5647929"/>
            <a:ext cx="5134315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</a:rPr>
              <a:t>분류 정확도 </a:t>
            </a:r>
            <a:r>
              <a:rPr lang="en-US" altLang="ko-KR" sz="3200" b="1" dirty="0">
                <a:solidFill>
                  <a:schemeClr val="dk1"/>
                </a:solidFill>
              </a:rPr>
              <a:t>: 87.24%</a:t>
            </a:r>
            <a:endParaRPr sz="48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59"/>
          <p:cNvSpPr/>
          <p:nvPr/>
        </p:nvSpPr>
        <p:spPr>
          <a:xfrm>
            <a:off x="-13666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59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59"/>
          <p:cNvSpPr txBox="1"/>
          <p:nvPr/>
        </p:nvSpPr>
        <p:spPr>
          <a:xfrm>
            <a:off x="216133" y="1523205"/>
            <a:ext cx="11762400" cy="5095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813" name="Google Shape;813;p59"/>
          <p:cNvSpPr txBox="1"/>
          <p:nvPr/>
        </p:nvSpPr>
        <p:spPr>
          <a:xfrm>
            <a:off x="1924775" y="255875"/>
            <a:ext cx="3688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분야 별 수행 결과</a:t>
            </a:r>
            <a:endParaRPr sz="3600" b="1"/>
          </a:p>
        </p:txBody>
      </p:sp>
      <p:sp>
        <p:nvSpPr>
          <p:cNvPr id="814" name="Google Shape;814;p59"/>
          <p:cNvSpPr txBox="1"/>
          <p:nvPr/>
        </p:nvSpPr>
        <p:spPr>
          <a:xfrm>
            <a:off x="1972396" y="908849"/>
            <a:ext cx="5806333" cy="590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 &lt; KNN</a:t>
            </a:r>
            <a:r>
              <a:rPr lang="en-US" altLang="ko-KR" sz="2000" b="1" dirty="0"/>
              <a:t> – </a:t>
            </a:r>
            <a:r>
              <a:rPr lang="ko-KR" altLang="en-US" sz="2000" b="1" dirty="0"/>
              <a:t>분류 정확도 그래프</a:t>
            </a:r>
            <a:r>
              <a:rPr lang="ko-KR" sz="2000" b="1" dirty="0"/>
              <a:t> &gt;</a:t>
            </a:r>
            <a:endParaRPr b="1" dirty="0"/>
          </a:p>
        </p:txBody>
      </p:sp>
      <p:sp>
        <p:nvSpPr>
          <p:cNvPr id="815" name="Google Shape;815;p59"/>
          <p:cNvSpPr txBox="1"/>
          <p:nvPr/>
        </p:nvSpPr>
        <p:spPr>
          <a:xfrm>
            <a:off x="314896" y="239201"/>
            <a:ext cx="116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pic>
        <p:nvPicPr>
          <p:cNvPr id="817" name="Google Shape;81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66" y="1523205"/>
            <a:ext cx="11762399" cy="507891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73;p45">
            <a:extLst>
              <a:ext uri="{FF2B5EF4-FFF2-40B4-BE49-F238E27FC236}">
                <a16:creationId xmlns:a16="http://schemas.microsoft.com/office/drawing/2014/main" id="{A845BFD9-EE8C-41F9-9CB8-80F9776BE3EA}"/>
              </a:ext>
            </a:extLst>
          </p:cNvPr>
          <p:cNvSpPr/>
          <p:nvPr/>
        </p:nvSpPr>
        <p:spPr>
          <a:xfrm>
            <a:off x="7778729" y="4497705"/>
            <a:ext cx="3700389" cy="971700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574;p45">
            <a:extLst>
              <a:ext uri="{FF2B5EF4-FFF2-40B4-BE49-F238E27FC236}">
                <a16:creationId xmlns:a16="http://schemas.microsoft.com/office/drawing/2014/main" id="{21D07233-E683-4310-8761-775848B77C8C}"/>
              </a:ext>
            </a:extLst>
          </p:cNvPr>
          <p:cNvSpPr/>
          <p:nvPr/>
        </p:nvSpPr>
        <p:spPr>
          <a:xfrm>
            <a:off x="7790149" y="4495800"/>
            <a:ext cx="3692177" cy="971700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575;p45">
            <a:extLst>
              <a:ext uri="{FF2B5EF4-FFF2-40B4-BE49-F238E27FC236}">
                <a16:creationId xmlns:a16="http://schemas.microsoft.com/office/drawing/2014/main" id="{6979ECCA-4E10-486D-96FA-42FADDFC62CF}"/>
              </a:ext>
            </a:extLst>
          </p:cNvPr>
          <p:cNvSpPr/>
          <p:nvPr/>
        </p:nvSpPr>
        <p:spPr>
          <a:xfrm>
            <a:off x="7816257" y="4658409"/>
            <a:ext cx="3692177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b="1" dirty="0">
                <a:solidFill>
                  <a:schemeClr val="dk1"/>
                </a:solidFill>
              </a:rPr>
              <a:t>최적 </a:t>
            </a:r>
            <a:r>
              <a:rPr lang="en-US" altLang="ko-KR" sz="4000" b="1" dirty="0">
                <a:solidFill>
                  <a:schemeClr val="dk1"/>
                </a:solidFill>
              </a:rPr>
              <a:t>K</a:t>
            </a:r>
            <a:r>
              <a:rPr lang="ko-KR" altLang="en-US" sz="4000" b="1" dirty="0">
                <a:solidFill>
                  <a:schemeClr val="dk1"/>
                </a:solidFill>
              </a:rPr>
              <a:t>값 </a:t>
            </a:r>
            <a:r>
              <a:rPr lang="en-US" altLang="ko-KR" sz="4000" b="1" dirty="0">
                <a:solidFill>
                  <a:schemeClr val="dk1"/>
                </a:solidFill>
              </a:rPr>
              <a:t>: 21</a:t>
            </a:r>
            <a:endParaRPr sz="40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60"/>
          <p:cNvSpPr/>
          <p:nvPr/>
        </p:nvSpPr>
        <p:spPr>
          <a:xfrm>
            <a:off x="-13666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60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60"/>
          <p:cNvSpPr txBox="1"/>
          <p:nvPr/>
        </p:nvSpPr>
        <p:spPr>
          <a:xfrm>
            <a:off x="216133" y="1523205"/>
            <a:ext cx="11762400" cy="5095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826" name="Google Shape;826;p60"/>
          <p:cNvSpPr txBox="1"/>
          <p:nvPr/>
        </p:nvSpPr>
        <p:spPr>
          <a:xfrm>
            <a:off x="1924775" y="255875"/>
            <a:ext cx="3688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분야 별 수행 결과</a:t>
            </a:r>
            <a:endParaRPr sz="3600" b="1"/>
          </a:p>
        </p:txBody>
      </p:sp>
      <p:sp>
        <p:nvSpPr>
          <p:cNvPr id="827" name="Google Shape;827;p60"/>
          <p:cNvSpPr txBox="1"/>
          <p:nvPr/>
        </p:nvSpPr>
        <p:spPr>
          <a:xfrm>
            <a:off x="1972396" y="908849"/>
            <a:ext cx="6930303" cy="499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 &lt; KNN</a:t>
            </a:r>
            <a:r>
              <a:rPr lang="en-US" altLang="ko-KR" sz="2000" b="1" dirty="0"/>
              <a:t> – </a:t>
            </a:r>
            <a:r>
              <a:rPr lang="ko-KR" altLang="en-US" sz="2000" b="1" dirty="0"/>
              <a:t>시험용 데이터를 통한 검정</a:t>
            </a:r>
            <a:r>
              <a:rPr lang="ko-KR" sz="2000" b="1" dirty="0"/>
              <a:t> &gt;</a:t>
            </a:r>
            <a:endParaRPr b="1" dirty="0"/>
          </a:p>
        </p:txBody>
      </p:sp>
      <p:sp>
        <p:nvSpPr>
          <p:cNvPr id="828" name="Google Shape;828;p60"/>
          <p:cNvSpPr txBox="1"/>
          <p:nvPr/>
        </p:nvSpPr>
        <p:spPr>
          <a:xfrm>
            <a:off x="314896" y="239201"/>
            <a:ext cx="116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graphicFrame>
        <p:nvGraphicFramePr>
          <p:cNvPr id="831" name="Google Shape;831;p60"/>
          <p:cNvGraphicFramePr/>
          <p:nvPr>
            <p:extLst>
              <p:ext uri="{D42A27DB-BD31-4B8C-83A1-F6EECF244321}">
                <p14:modId xmlns:p14="http://schemas.microsoft.com/office/powerpoint/2010/main" val="3079117025"/>
              </p:ext>
            </p:extLst>
          </p:nvPr>
        </p:nvGraphicFramePr>
        <p:xfrm>
          <a:off x="767401" y="2345418"/>
          <a:ext cx="10857000" cy="260758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1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2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생활</a:t>
                      </a:r>
                      <a:endParaRPr sz="2400" b="1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사회</a:t>
                      </a:r>
                      <a:endParaRPr sz="2400" b="1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766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생활</a:t>
                      </a:r>
                      <a:endParaRPr sz="24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1099</a:t>
                      </a:r>
                      <a:endParaRPr sz="2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43</a:t>
                      </a:r>
                      <a:endParaRPr sz="2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7666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b="1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사회</a:t>
                      </a:r>
                      <a:endParaRPr sz="2400"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261</a:t>
                      </a:r>
                      <a:endParaRPr sz="24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2400" dirty="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2226</a:t>
                      </a:r>
                      <a:endParaRPr sz="2400" dirty="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Google Shape;803;p58">
            <a:extLst>
              <a:ext uri="{FF2B5EF4-FFF2-40B4-BE49-F238E27FC236}">
                <a16:creationId xmlns:a16="http://schemas.microsoft.com/office/drawing/2014/main" id="{B0177326-7344-4E81-9903-7F0732D8CE92}"/>
              </a:ext>
            </a:extLst>
          </p:cNvPr>
          <p:cNvSpPr txBox="1"/>
          <p:nvPr/>
        </p:nvSpPr>
        <p:spPr>
          <a:xfrm>
            <a:off x="175498" y="1498036"/>
            <a:ext cx="11311033" cy="874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ko-KR" sz="3200" dirty="0"/>
              <a:t>K = </a:t>
            </a:r>
            <a:r>
              <a:rPr lang="en-US" altLang="ko-KR" sz="3200" dirty="0"/>
              <a:t>2</a:t>
            </a:r>
            <a:r>
              <a:rPr lang="ko-KR" sz="3200" dirty="0"/>
              <a:t>1</a:t>
            </a:r>
            <a:r>
              <a:rPr lang="en-US" altLang="ko-KR" sz="3200" dirty="0"/>
              <a:t>,</a:t>
            </a:r>
            <a:r>
              <a:rPr lang="ko-KR" sz="3200" dirty="0"/>
              <a:t> 분류 결과</a:t>
            </a:r>
            <a:endParaRPr sz="3200" dirty="0"/>
          </a:p>
        </p:txBody>
      </p:sp>
      <p:sp>
        <p:nvSpPr>
          <p:cNvPr id="13" name="Google Shape;573;p45">
            <a:extLst>
              <a:ext uri="{FF2B5EF4-FFF2-40B4-BE49-F238E27FC236}">
                <a16:creationId xmlns:a16="http://schemas.microsoft.com/office/drawing/2014/main" id="{79C658A0-B73C-4F92-A9D5-095540D5C5F9}"/>
              </a:ext>
            </a:extLst>
          </p:cNvPr>
          <p:cNvSpPr/>
          <p:nvPr/>
        </p:nvSpPr>
        <p:spPr>
          <a:xfrm>
            <a:off x="727995" y="5284024"/>
            <a:ext cx="9084438" cy="1116805"/>
          </a:xfrm>
          <a:prstGeom prst="roundRect">
            <a:avLst>
              <a:gd name="adj" fmla="val 16667"/>
            </a:avLst>
          </a:prstGeom>
          <a:solidFill>
            <a:schemeClr val="lt1">
              <a:alpha val="68630"/>
            </a:schemeClr>
          </a:solidFill>
          <a:ln w="85725" cap="flat" cmpd="sng">
            <a:solidFill>
              <a:schemeClr val="accent3">
                <a:alpha val="5765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574;p45">
            <a:extLst>
              <a:ext uri="{FF2B5EF4-FFF2-40B4-BE49-F238E27FC236}">
                <a16:creationId xmlns:a16="http://schemas.microsoft.com/office/drawing/2014/main" id="{2335123A-8745-4C07-B10F-8B190A4FEEC0}"/>
              </a:ext>
            </a:extLst>
          </p:cNvPr>
          <p:cNvSpPr/>
          <p:nvPr/>
        </p:nvSpPr>
        <p:spPr>
          <a:xfrm>
            <a:off x="739415" y="5282119"/>
            <a:ext cx="9064277" cy="1116805"/>
          </a:xfrm>
          <a:prstGeom prst="roundRect">
            <a:avLst>
              <a:gd name="adj" fmla="val 16667"/>
            </a:avLst>
          </a:prstGeom>
          <a:solidFill>
            <a:srgbClr val="FFF5CF">
              <a:alpha val="69800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575;p45">
            <a:extLst>
              <a:ext uri="{FF2B5EF4-FFF2-40B4-BE49-F238E27FC236}">
                <a16:creationId xmlns:a16="http://schemas.microsoft.com/office/drawing/2014/main" id="{078A9545-1F4E-404C-BAAA-AC9E59018D63}"/>
              </a:ext>
            </a:extLst>
          </p:cNvPr>
          <p:cNvSpPr/>
          <p:nvPr/>
        </p:nvSpPr>
        <p:spPr>
          <a:xfrm>
            <a:off x="765523" y="5444729"/>
            <a:ext cx="9064277" cy="74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</a:rPr>
              <a:t>최종 정확도 </a:t>
            </a:r>
            <a:r>
              <a:rPr lang="en-US" altLang="ko-KR" sz="3200" b="1" dirty="0">
                <a:solidFill>
                  <a:schemeClr val="dk1"/>
                </a:solidFill>
              </a:rPr>
              <a:t>: 91.62%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b="1" dirty="0">
                <a:solidFill>
                  <a:schemeClr val="dk1"/>
                </a:solidFill>
              </a:rPr>
              <a:t>                      </a:t>
            </a:r>
            <a:r>
              <a:rPr lang="en-US" altLang="ko-KR" sz="2400" b="1" dirty="0">
                <a:solidFill>
                  <a:schemeClr val="dk1"/>
                </a:solidFill>
              </a:rPr>
              <a:t>(</a:t>
            </a:r>
            <a:r>
              <a:rPr lang="ko-KR" altLang="en-US" sz="2400" b="1" dirty="0">
                <a:solidFill>
                  <a:schemeClr val="dk1"/>
                </a:solidFill>
              </a:rPr>
              <a:t>최초 정확도 대비 </a:t>
            </a:r>
            <a:r>
              <a:rPr lang="en-US" altLang="ko-KR" sz="2400" b="1" dirty="0">
                <a:solidFill>
                  <a:schemeClr val="dk1"/>
                </a:solidFill>
              </a:rPr>
              <a:t>4% </a:t>
            </a:r>
            <a:r>
              <a:rPr lang="ko-KR" altLang="en-US" sz="2400" b="1" dirty="0">
                <a:solidFill>
                  <a:schemeClr val="dk1"/>
                </a:solidFill>
              </a:rPr>
              <a:t>상승</a:t>
            </a:r>
            <a:r>
              <a:rPr lang="en-US" altLang="ko-KR" sz="2400" b="1" dirty="0">
                <a:solidFill>
                  <a:schemeClr val="dk1"/>
                </a:solidFill>
              </a:rPr>
              <a:t>)</a:t>
            </a:r>
            <a:endParaRPr sz="4000" b="1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447185-1E5D-45C8-8847-9F206247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4E5FF167-114F-4980-AF27-312D9CD2E1A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4EE42B0-4855-4D6D-A278-4452E0AFD1DD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7" name="사다리꼴 5">
                <a:extLst>
                  <a:ext uri="{FF2B5EF4-FFF2-40B4-BE49-F238E27FC236}">
                    <a16:creationId xmlns:a16="http://schemas.microsoft.com/office/drawing/2014/main" id="{E284A331-C47F-4CC8-BAF4-E5245472B148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9C3EE70B-0E72-45FF-B925-E57DDCF05B54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1AE86F-1EB6-43B7-BAF4-CC149F861C5D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3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F020CF-EF2C-4738-9A50-D915362831B2}"/>
                </a:ext>
              </a:extLst>
            </p:cNvPr>
            <p:cNvSpPr txBox="1"/>
            <p:nvPr/>
          </p:nvSpPr>
          <p:spPr>
            <a:xfrm>
              <a:off x="635444" y="4067383"/>
              <a:ext cx="203202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ko-KR" altLang="en-US" sz="4000" dirty="0">
                  <a:solidFill>
                    <a:schemeClr val="bg1"/>
                  </a:solidFill>
                </a:rPr>
                <a:t>최종 결론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30918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447185-1E5D-45C8-8847-9F206247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12">
            <a:extLst>
              <a:ext uri="{FF2B5EF4-FFF2-40B4-BE49-F238E27FC236}">
                <a16:creationId xmlns:a16="http://schemas.microsoft.com/office/drawing/2014/main" id="{DFBB9A31-3C4E-4399-9EA8-B76FEB9889E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대괄호 1">
            <a:extLst>
              <a:ext uri="{FF2B5EF4-FFF2-40B4-BE49-F238E27FC236}">
                <a16:creationId xmlns:a16="http://schemas.microsoft.com/office/drawing/2014/main" id="{00753FE0-DF4A-48BD-854E-F471ACF14DBB}"/>
              </a:ext>
            </a:extLst>
          </p:cNvPr>
          <p:cNvSpPr/>
          <p:nvPr/>
        </p:nvSpPr>
        <p:spPr>
          <a:xfrm>
            <a:off x="979055" y="2096655"/>
            <a:ext cx="10298545" cy="2456872"/>
          </a:xfrm>
          <a:prstGeom prst="bracketPair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ACFE0-7748-4F73-99AD-BE71D2C4B6D1}"/>
              </a:ext>
            </a:extLst>
          </p:cNvPr>
          <p:cNvSpPr txBox="1"/>
          <p:nvPr/>
        </p:nvSpPr>
        <p:spPr>
          <a:xfrm>
            <a:off x="3630688" y="2216903"/>
            <a:ext cx="4995278" cy="2216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신뢰도 분석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KNN, SVM, 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인공신경망 中</a:t>
            </a:r>
            <a:endParaRPr lang="en-US" altLang="ko-K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u="sng" dirty="0">
                <a:solidFill>
                  <a:schemeClr val="accent6">
                    <a:lumMod val="50000"/>
                  </a:schemeClr>
                </a:solidFill>
              </a:rPr>
              <a:t>KNN </a:t>
            </a:r>
            <a:r>
              <a:rPr lang="ko-KR" altLang="en-US" sz="3200" b="1" u="sng" dirty="0">
                <a:solidFill>
                  <a:schemeClr val="accent6">
                    <a:lumMod val="50000"/>
                  </a:schemeClr>
                </a:solidFill>
              </a:rPr>
              <a:t>채택 </a:t>
            </a:r>
            <a:r>
              <a:rPr lang="en-US" altLang="ko-KR" sz="3200" b="1" u="sng" dirty="0">
                <a:solidFill>
                  <a:schemeClr val="accent6">
                    <a:lumMod val="50000"/>
                  </a:schemeClr>
                </a:solidFill>
              </a:rPr>
              <a:t>(91.62%)</a:t>
            </a:r>
            <a:endParaRPr lang="ko-KR" altLang="en-US" sz="3200" b="1" u="sng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8687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447185-1E5D-45C8-8847-9F206247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12">
            <a:extLst>
              <a:ext uri="{FF2B5EF4-FFF2-40B4-BE49-F238E27FC236}">
                <a16:creationId xmlns:a16="http://schemas.microsoft.com/office/drawing/2014/main" id="{DFBB9A31-3C4E-4399-9EA8-B76FEB9889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ACFE0-7748-4F73-99AD-BE71D2C4B6D1}"/>
              </a:ext>
            </a:extLst>
          </p:cNvPr>
          <p:cNvSpPr txBox="1"/>
          <p:nvPr/>
        </p:nvSpPr>
        <p:spPr>
          <a:xfrm>
            <a:off x="1855288" y="1140413"/>
            <a:ext cx="8481425" cy="14777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분석 목표와 부합되는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‘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의사 결정 트리 형성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’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 과 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‘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군집 분석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’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 결과 활용</a:t>
            </a:r>
            <a:endParaRPr lang="en-US" altLang="ko-KR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F97BACB-0F14-4815-BB1B-A54D37AF8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805646"/>
              </p:ext>
            </p:extLst>
          </p:nvPr>
        </p:nvGraphicFramePr>
        <p:xfrm>
          <a:off x="1855288" y="2823633"/>
          <a:ext cx="8481424" cy="2396068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211632">
                  <a:extLst>
                    <a:ext uri="{9D8B030D-6E8A-4147-A177-3AD203B41FA5}">
                      <a16:colId xmlns:a16="http://schemas.microsoft.com/office/drawing/2014/main" val="375851982"/>
                    </a:ext>
                  </a:extLst>
                </a:gridCol>
                <a:gridCol w="1211632">
                  <a:extLst>
                    <a:ext uri="{9D8B030D-6E8A-4147-A177-3AD203B41FA5}">
                      <a16:colId xmlns:a16="http://schemas.microsoft.com/office/drawing/2014/main" val="2588617054"/>
                    </a:ext>
                  </a:extLst>
                </a:gridCol>
                <a:gridCol w="1211632">
                  <a:extLst>
                    <a:ext uri="{9D8B030D-6E8A-4147-A177-3AD203B41FA5}">
                      <a16:colId xmlns:a16="http://schemas.microsoft.com/office/drawing/2014/main" val="3642568976"/>
                    </a:ext>
                  </a:extLst>
                </a:gridCol>
                <a:gridCol w="1211632">
                  <a:extLst>
                    <a:ext uri="{9D8B030D-6E8A-4147-A177-3AD203B41FA5}">
                      <a16:colId xmlns:a16="http://schemas.microsoft.com/office/drawing/2014/main" val="1690136295"/>
                    </a:ext>
                  </a:extLst>
                </a:gridCol>
                <a:gridCol w="1211632">
                  <a:extLst>
                    <a:ext uri="{9D8B030D-6E8A-4147-A177-3AD203B41FA5}">
                      <a16:colId xmlns:a16="http://schemas.microsoft.com/office/drawing/2014/main" val="1569569893"/>
                    </a:ext>
                  </a:extLst>
                </a:gridCol>
                <a:gridCol w="1211632">
                  <a:extLst>
                    <a:ext uri="{9D8B030D-6E8A-4147-A177-3AD203B41FA5}">
                      <a16:colId xmlns:a16="http://schemas.microsoft.com/office/drawing/2014/main" val="1829473813"/>
                    </a:ext>
                  </a:extLst>
                </a:gridCol>
                <a:gridCol w="1211632">
                  <a:extLst>
                    <a:ext uri="{9D8B030D-6E8A-4147-A177-3AD203B41FA5}">
                      <a16:colId xmlns:a16="http://schemas.microsoft.com/office/drawing/2014/main" val="3324052500"/>
                    </a:ext>
                  </a:extLst>
                </a:gridCol>
              </a:tblGrid>
              <a:tr h="5990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>
                          <a:effectLst/>
                        </a:rPr>
                        <a:t>IT</a:t>
                      </a:r>
                      <a:endParaRPr lang="en-US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</a:rPr>
                        <a:t>생활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</a:rPr>
                        <a:t>경제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</a:rPr>
                        <a:t>세계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</a:rPr>
                        <a:t>사회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</a:rPr>
                        <a:t>정치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261144"/>
                  </a:ext>
                </a:extLst>
              </a:tr>
              <a:tr h="5990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</a:rPr>
                        <a:t>의사결정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0.25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0.08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0.1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0.15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0.21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0.22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366701"/>
                  </a:ext>
                </a:extLst>
              </a:tr>
              <a:tr h="5990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</a:rPr>
                        <a:t>군집분석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>
                          <a:effectLst/>
                        </a:rPr>
                        <a:t>0.07 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>
                          <a:effectLst/>
                        </a:rPr>
                        <a:t>0.22 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>
                          <a:effectLst/>
                        </a:rPr>
                        <a:t>0.09 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>
                          <a:effectLst/>
                        </a:rPr>
                        <a:t>0.07 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0.51 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0.04 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1322958"/>
                  </a:ext>
                </a:extLst>
              </a:tr>
              <a:tr h="5990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effectLst/>
                        </a:rPr>
                        <a:t>효율지수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>
                          <a:effectLst/>
                        </a:rPr>
                        <a:t>0.0167 </a:t>
                      </a:r>
                      <a:endParaRPr lang="en-US" altLang="ko-KR" sz="20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0.0178 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0.0089 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0.0100 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0.1073 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000" b="1" u="none" strike="noStrike" dirty="0">
                          <a:effectLst/>
                        </a:rPr>
                        <a:t>0.0098 </a:t>
                      </a:r>
                      <a:endParaRPr lang="en-US" altLang="ko-KR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8926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9708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447185-1E5D-45C8-8847-9F206247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12">
            <a:extLst>
              <a:ext uri="{FF2B5EF4-FFF2-40B4-BE49-F238E27FC236}">
                <a16:creationId xmlns:a16="http://schemas.microsoft.com/office/drawing/2014/main" id="{DFBB9A31-3C4E-4399-9EA8-B76FEB9889E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대괄호 1">
            <a:extLst>
              <a:ext uri="{FF2B5EF4-FFF2-40B4-BE49-F238E27FC236}">
                <a16:creationId xmlns:a16="http://schemas.microsoft.com/office/drawing/2014/main" id="{00753FE0-DF4A-48BD-854E-F471ACF14DBB}"/>
              </a:ext>
            </a:extLst>
          </p:cNvPr>
          <p:cNvSpPr/>
          <p:nvPr/>
        </p:nvSpPr>
        <p:spPr>
          <a:xfrm>
            <a:off x="946724" y="1127478"/>
            <a:ext cx="10298545" cy="4603044"/>
          </a:xfrm>
          <a:prstGeom prst="bracketPair">
            <a:avLst>
              <a:gd name="adj" fmla="val 7763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ACFE0-7748-4F73-99AD-BE71D2C4B6D1}"/>
              </a:ext>
            </a:extLst>
          </p:cNvPr>
          <p:cNvSpPr txBox="1"/>
          <p:nvPr/>
        </p:nvSpPr>
        <p:spPr>
          <a:xfrm>
            <a:off x="1366177" y="1336287"/>
            <a:ext cx="9459641" cy="4186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의사 결정 트리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및 군집 분석을 같이 고려한 결과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1. 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사회 분야가 상당히 높고</a:t>
            </a:r>
            <a:endParaRPr lang="en-US" altLang="ko-K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2. 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생활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/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문화와 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IT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가 사회 분야에 비해 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1/6 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수준이다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algn="ctr"/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3. 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그외 분야는 사회 분야에 비해 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1/10 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수준이다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  <a:p>
            <a:pPr algn="ctr"/>
            <a:endParaRPr lang="en-US" altLang="ko-K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(+) 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댓글 작성자 성비는 남 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3 : 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여 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1 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이며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소비지수는 남 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87.8, 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여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 92.1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 이다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6126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447185-1E5D-45C8-8847-9F206247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12">
            <a:extLst>
              <a:ext uri="{FF2B5EF4-FFF2-40B4-BE49-F238E27FC236}">
                <a16:creationId xmlns:a16="http://schemas.microsoft.com/office/drawing/2014/main" id="{DFBB9A31-3C4E-4399-9EA8-B76FEB9889E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대괄호 1">
            <a:extLst>
              <a:ext uri="{FF2B5EF4-FFF2-40B4-BE49-F238E27FC236}">
                <a16:creationId xmlns:a16="http://schemas.microsoft.com/office/drawing/2014/main" id="{00753FE0-DF4A-48BD-854E-F471ACF14DBB}"/>
              </a:ext>
            </a:extLst>
          </p:cNvPr>
          <p:cNvSpPr/>
          <p:nvPr/>
        </p:nvSpPr>
        <p:spPr>
          <a:xfrm>
            <a:off x="946726" y="1501812"/>
            <a:ext cx="10298545" cy="4143724"/>
          </a:xfrm>
          <a:prstGeom prst="bracketPair">
            <a:avLst>
              <a:gd name="adj" fmla="val 7763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ACFE0-7748-4F73-99AD-BE71D2C4B6D1}"/>
              </a:ext>
            </a:extLst>
          </p:cNvPr>
          <p:cNvSpPr txBox="1"/>
          <p:nvPr/>
        </p:nvSpPr>
        <p:spPr>
          <a:xfrm>
            <a:off x="2117186" y="1582148"/>
            <a:ext cx="7957627" cy="36937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따라서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네이버 뉴스에 광고를 추진한다면</a:t>
            </a:r>
            <a:endParaRPr lang="en-US" altLang="ko-K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관심도가 제일 높은 </a:t>
            </a:r>
            <a:r>
              <a:rPr lang="ko-KR" altLang="en-US" sz="3200" b="1" u="sng" dirty="0">
                <a:solidFill>
                  <a:srgbClr val="008000"/>
                </a:solidFill>
              </a:rPr>
              <a:t>사회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뉴스를 활용하고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,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en-US" altLang="ko-K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사회 뉴스에서 강세를 보이는</a:t>
            </a:r>
            <a:endParaRPr lang="en-US" altLang="ko-K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u="sng" dirty="0">
                <a:ln>
                  <a:solidFill>
                    <a:schemeClr val="tx1"/>
                  </a:solidFill>
                </a:ln>
                <a:solidFill>
                  <a:srgbClr val="3333FF"/>
                </a:solidFill>
              </a:rPr>
              <a:t>40</a:t>
            </a:r>
            <a:r>
              <a:rPr lang="ko-KR" altLang="en-US" sz="3200" b="1" u="sng" dirty="0">
                <a:ln>
                  <a:solidFill>
                    <a:schemeClr val="tx1"/>
                  </a:solidFill>
                </a:ln>
                <a:solidFill>
                  <a:srgbClr val="3333FF"/>
                </a:solidFill>
              </a:rPr>
              <a:t>대 남성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을 대상으로 한 상품이</a:t>
            </a:r>
            <a:endParaRPr lang="en-US" altLang="ko-K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다른 상품 대비 효율적일 것으로 판단된다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7211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447185-1E5D-45C8-8847-9F206247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12">
            <a:extLst>
              <a:ext uri="{FF2B5EF4-FFF2-40B4-BE49-F238E27FC236}">
                <a16:creationId xmlns:a16="http://schemas.microsoft.com/office/drawing/2014/main" id="{DFBB9A31-3C4E-4399-9EA8-B76FEB9889E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대괄호 1">
            <a:extLst>
              <a:ext uri="{FF2B5EF4-FFF2-40B4-BE49-F238E27FC236}">
                <a16:creationId xmlns:a16="http://schemas.microsoft.com/office/drawing/2014/main" id="{00753FE0-DF4A-48BD-854E-F471ACF14DBB}"/>
              </a:ext>
            </a:extLst>
          </p:cNvPr>
          <p:cNvSpPr/>
          <p:nvPr/>
        </p:nvSpPr>
        <p:spPr>
          <a:xfrm>
            <a:off x="946726" y="2447924"/>
            <a:ext cx="10298545" cy="1978411"/>
          </a:xfrm>
          <a:prstGeom prst="bracketPair">
            <a:avLst>
              <a:gd name="adj" fmla="val 7763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ACFE0-7748-4F73-99AD-BE71D2C4B6D1}"/>
              </a:ext>
            </a:extLst>
          </p:cNvPr>
          <p:cNvSpPr txBox="1"/>
          <p:nvPr/>
        </p:nvSpPr>
        <p:spPr>
          <a:xfrm>
            <a:off x="1505397" y="2320812"/>
            <a:ext cx="9188734" cy="221637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특히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소비 지출 지수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(’19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년 전반기 기준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에서</a:t>
            </a:r>
            <a:endParaRPr lang="en-US" altLang="ko-K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40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대 남성과 여성이 모두 높은 수치를 보였던</a:t>
            </a:r>
            <a:endParaRPr lang="en-US" altLang="ko-K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u="sng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주거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와 </a:t>
            </a:r>
            <a:r>
              <a:rPr lang="ko-KR" altLang="en-US" sz="3200" b="1" u="sng" dirty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</a:rPr>
              <a:t>교육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 분야의 상품이 적절하다고 판단된다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en-US" altLang="ko-KR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615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00FBAA7-0AC1-4DFC-BD93-C3E133FB2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6AB43371-13BF-41FB-B1C8-82FC34BEC308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EA59540-3E36-4094-AD18-33596237EB46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7" name="사다리꼴 5">
                <a:extLst>
                  <a:ext uri="{FF2B5EF4-FFF2-40B4-BE49-F238E27FC236}">
                    <a16:creationId xmlns:a16="http://schemas.microsoft.com/office/drawing/2014/main" id="{D2D46577-532C-48CF-88C3-AF3868B8424F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75239269-0CCF-46D9-882D-3837A8CC8ACA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188F19-5210-4D24-A0B0-4DF6AA142C3C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2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9E41025-E55E-48ED-8641-8F0923E66B12}"/>
              </a:ext>
            </a:extLst>
          </p:cNvPr>
          <p:cNvSpPr txBox="1"/>
          <p:nvPr/>
        </p:nvSpPr>
        <p:spPr>
          <a:xfrm>
            <a:off x="886670" y="4067383"/>
            <a:ext cx="266451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</a:rPr>
              <a:t>분야 별</a:t>
            </a:r>
            <a:endParaRPr lang="en-US" altLang="ko-KR" sz="4000" dirty="0">
              <a:solidFill>
                <a:schemeClr val="bg1"/>
              </a:solidFill>
            </a:endParaRPr>
          </a:p>
          <a:p>
            <a:r>
              <a:rPr lang="ko-KR" altLang="en-US" sz="4000" dirty="0">
                <a:solidFill>
                  <a:schemeClr val="bg1"/>
                </a:solidFill>
              </a:rPr>
              <a:t>   수행결과</a:t>
            </a:r>
          </a:p>
        </p:txBody>
      </p:sp>
    </p:spTree>
    <p:extLst>
      <p:ext uri="{BB962C8B-B14F-4D97-AF65-F5344CB8AC3E}">
        <p14:creationId xmlns:p14="http://schemas.microsoft.com/office/powerpoint/2010/main" val="39011254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447185-1E5D-45C8-8847-9F206247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12">
            <a:extLst>
              <a:ext uri="{FF2B5EF4-FFF2-40B4-BE49-F238E27FC236}">
                <a16:creationId xmlns:a16="http://schemas.microsoft.com/office/drawing/2014/main" id="{DFBB9A31-3C4E-4399-9EA8-B76FEB9889E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양쪽 대괄호 1">
            <a:extLst>
              <a:ext uri="{FF2B5EF4-FFF2-40B4-BE49-F238E27FC236}">
                <a16:creationId xmlns:a16="http://schemas.microsoft.com/office/drawing/2014/main" id="{00753FE0-DF4A-48BD-854E-F471ACF14DBB}"/>
              </a:ext>
            </a:extLst>
          </p:cNvPr>
          <p:cNvSpPr/>
          <p:nvPr/>
        </p:nvSpPr>
        <p:spPr>
          <a:xfrm>
            <a:off x="946726" y="1533524"/>
            <a:ext cx="10298545" cy="3800476"/>
          </a:xfrm>
          <a:prstGeom prst="bracketPair">
            <a:avLst>
              <a:gd name="adj" fmla="val 6259"/>
            </a:avLst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ACFE0-7748-4F73-99AD-BE71D2C4B6D1}"/>
              </a:ext>
            </a:extLst>
          </p:cNvPr>
          <p:cNvSpPr txBox="1"/>
          <p:nvPr/>
        </p:nvSpPr>
        <p:spPr>
          <a:xfrm>
            <a:off x="1414819" y="1335928"/>
            <a:ext cx="9369873" cy="418614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u="sng" dirty="0">
                <a:ln>
                  <a:solidFill>
                    <a:sysClr val="windowText" lastClr="000000"/>
                  </a:solidFill>
                </a:ln>
                <a:solidFill>
                  <a:srgbClr val="3333FF"/>
                </a:solidFill>
              </a:rPr>
              <a:t>2,30</a:t>
            </a:r>
            <a:r>
              <a:rPr lang="ko-KR" altLang="en-US" sz="3200" b="1" u="sng" dirty="0">
                <a:ln>
                  <a:solidFill>
                    <a:sysClr val="windowText" lastClr="000000"/>
                  </a:solidFill>
                </a:ln>
                <a:solidFill>
                  <a:srgbClr val="3333FF"/>
                </a:solidFill>
              </a:rPr>
              <a:t>대 남성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을 대상으로 한 상품은</a:t>
            </a:r>
            <a:endParaRPr lang="en-US" altLang="ko-K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u="sng" dirty="0">
                <a:solidFill>
                  <a:srgbClr val="008000"/>
                </a:solidFill>
              </a:rPr>
              <a:t>IT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뉴스 활용 및 광고 시 효율적일 것으로 판단되며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,</a:t>
            </a:r>
          </a:p>
          <a:p>
            <a:pPr algn="ctr">
              <a:lnSpc>
                <a:spcPct val="250000"/>
              </a:lnSpc>
            </a:pP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특히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소비 지출 지수에서 높은 수치를 보였던</a:t>
            </a:r>
            <a:endParaRPr lang="en-US" altLang="ko-K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u="sng" dirty="0">
                <a:ln>
                  <a:solidFill>
                    <a:sysClr val="windowText" lastClr="000000"/>
                  </a:solidFill>
                </a:ln>
                <a:solidFill>
                  <a:srgbClr val="FFC000"/>
                </a:solidFill>
              </a:rPr>
              <a:t>주거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 분야와 </a:t>
            </a:r>
            <a:r>
              <a:rPr lang="ko-KR" altLang="en-US" sz="3200" b="1" u="sng" dirty="0">
                <a:ln>
                  <a:solidFill>
                    <a:sysClr val="windowText" lastClr="000000"/>
                  </a:solidFill>
                </a:ln>
                <a:solidFill>
                  <a:srgbClr val="92D050"/>
                </a:solidFill>
              </a:rPr>
              <a:t>교통</a:t>
            </a:r>
            <a:r>
              <a:rPr lang="en-US" altLang="ko-KR" sz="3200" b="1" u="sng" dirty="0">
                <a:ln>
                  <a:solidFill>
                    <a:sysClr val="windowText" lastClr="000000"/>
                  </a:solidFill>
                </a:ln>
                <a:solidFill>
                  <a:srgbClr val="92D050"/>
                </a:solidFill>
              </a:rPr>
              <a:t>/</a:t>
            </a:r>
            <a:r>
              <a:rPr lang="ko-KR" altLang="en-US" sz="3200" b="1" u="sng" dirty="0">
                <a:ln>
                  <a:solidFill>
                    <a:sysClr val="windowText" lastClr="000000"/>
                  </a:solidFill>
                </a:ln>
                <a:solidFill>
                  <a:srgbClr val="92D050"/>
                </a:solidFill>
              </a:rPr>
              <a:t>통신</a:t>
            </a:r>
            <a:r>
              <a:rPr lang="ko-KR" altLang="en-US" sz="3200" b="1" dirty="0">
                <a:ln>
                  <a:solidFill>
                    <a:sysClr val="windowText" lastClr="000000"/>
                  </a:solidFill>
                </a:ln>
                <a:solidFill>
                  <a:srgbClr val="92D050"/>
                </a:solidFill>
              </a:rPr>
              <a:t> 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분야의 상품이</a:t>
            </a:r>
            <a:endParaRPr lang="en-US" altLang="ko-KR" sz="32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적절하다고 판단된다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.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en-US" altLang="ko-KR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3793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1447185-1E5D-45C8-8847-9F206247D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직사각형 12">
            <a:extLst>
              <a:ext uri="{FF2B5EF4-FFF2-40B4-BE49-F238E27FC236}">
                <a16:creationId xmlns:a16="http://schemas.microsoft.com/office/drawing/2014/main" id="{DFBB9A31-3C4E-4399-9EA8-B76FEB9889E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4ACFE0-7748-4F73-99AD-BE71D2C4B6D1}"/>
              </a:ext>
            </a:extLst>
          </p:cNvPr>
          <p:cNvSpPr txBox="1"/>
          <p:nvPr/>
        </p:nvSpPr>
        <p:spPr>
          <a:xfrm>
            <a:off x="218865" y="305176"/>
            <a:ext cx="10836621" cy="739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※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 참고자료 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: 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소비자 특성 별 소비 지출 전망 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(’19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년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ko-KR" altLang="en-US" sz="3200" b="1" dirty="0">
                <a:solidFill>
                  <a:schemeClr val="accent6">
                    <a:lumMod val="50000"/>
                  </a:schemeClr>
                </a:solidFill>
              </a:rPr>
              <a:t>전반기</a:t>
            </a:r>
            <a:r>
              <a:rPr lang="en-US" altLang="ko-KR" sz="3200" b="1" dirty="0">
                <a:solidFill>
                  <a:schemeClr val="accent6">
                    <a:lumMod val="50000"/>
                  </a:schemeClr>
                </a:solidFill>
              </a:rPr>
              <a:t>)</a:t>
            </a:r>
            <a:endParaRPr lang="ko-KR" altLang="en-US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771401-23AE-4BC8-A899-620A576E02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60"/>
          <a:stretch/>
        </p:blipFill>
        <p:spPr>
          <a:xfrm>
            <a:off x="324015" y="1123122"/>
            <a:ext cx="11734634" cy="560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08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BD0067DF-42A1-4407-B5A8-CBFA60F70B31}"/>
              </a:ext>
            </a:extLst>
          </p:cNvPr>
          <p:cNvGrpSpPr/>
          <p:nvPr/>
        </p:nvGrpSpPr>
        <p:grpSpPr>
          <a:xfrm>
            <a:off x="-1" y="-9235"/>
            <a:ext cx="4350328" cy="6867235"/>
            <a:chOff x="-1" y="-9235"/>
            <a:chExt cx="3715565" cy="6867235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38A4BFA7-72B2-4FAC-AC7A-D43CC5F587B2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7" name="사다리꼴 5">
                <a:extLst>
                  <a:ext uri="{FF2B5EF4-FFF2-40B4-BE49-F238E27FC236}">
                    <a16:creationId xmlns:a16="http://schemas.microsoft.com/office/drawing/2014/main" id="{6C6D0A3C-688C-471F-BE11-2B2FBB091623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이등변 삼각형 7">
                <a:extLst>
                  <a:ext uri="{FF2B5EF4-FFF2-40B4-BE49-F238E27FC236}">
                    <a16:creationId xmlns:a16="http://schemas.microsoft.com/office/drawing/2014/main" id="{113B79CE-E08D-4A13-A985-AA5EF95FF7D6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48CC79E-891E-46B1-871D-E73173916C63}"/>
                </a:ext>
              </a:extLst>
            </p:cNvPr>
            <p:cNvSpPr txBox="1"/>
            <p:nvPr/>
          </p:nvSpPr>
          <p:spPr>
            <a:xfrm>
              <a:off x="303816" y="3013501"/>
              <a:ext cx="22728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1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57069A6-E92A-44E5-802B-C9CE30AC53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470"/>
            <a:ext cx="12192000" cy="6858000"/>
          </a:xfrm>
          <a:prstGeom prst="rect">
            <a:avLst/>
          </a:prstGeom>
        </p:spPr>
      </p:pic>
      <p:grpSp>
        <p:nvGrpSpPr>
          <p:cNvPr id="10" name="그룹 13">
            <a:extLst>
              <a:ext uri="{FF2B5EF4-FFF2-40B4-BE49-F238E27FC236}">
                <a16:creationId xmlns:a16="http://schemas.microsoft.com/office/drawing/2014/main" id="{A0FECCC6-F87B-4E13-9BAA-E83B318CEBC3}"/>
              </a:ext>
            </a:extLst>
          </p:cNvPr>
          <p:cNvGrpSpPr/>
          <p:nvPr/>
        </p:nvGrpSpPr>
        <p:grpSpPr>
          <a:xfrm>
            <a:off x="0" y="0"/>
            <a:ext cx="4350328" cy="6867235"/>
            <a:chOff x="-1" y="-9235"/>
            <a:chExt cx="3715565" cy="6867235"/>
          </a:xfrm>
        </p:grpSpPr>
        <p:grpSp>
          <p:nvGrpSpPr>
            <p:cNvPr id="11" name="그룹 14">
              <a:extLst>
                <a:ext uri="{FF2B5EF4-FFF2-40B4-BE49-F238E27FC236}">
                  <a16:creationId xmlns:a16="http://schemas.microsoft.com/office/drawing/2014/main" id="{EADBE551-BCEE-4E9A-83B8-877DFFFDD44A}"/>
                </a:ext>
              </a:extLst>
            </p:cNvPr>
            <p:cNvGrpSpPr/>
            <p:nvPr/>
          </p:nvGrpSpPr>
          <p:grpSpPr>
            <a:xfrm>
              <a:off x="-1" y="-9235"/>
              <a:ext cx="3715565" cy="6867235"/>
              <a:chOff x="-1" y="-9235"/>
              <a:chExt cx="5129698" cy="6867235"/>
            </a:xfrm>
          </p:grpSpPr>
          <p:sp>
            <p:nvSpPr>
              <p:cNvPr id="13" name="사다리꼴 5">
                <a:extLst>
                  <a:ext uri="{FF2B5EF4-FFF2-40B4-BE49-F238E27FC236}">
                    <a16:creationId xmlns:a16="http://schemas.microsoft.com/office/drawing/2014/main" id="{91547BD8-B1B3-4C85-8B23-B54938DE8BC4}"/>
                  </a:ext>
                </a:extLst>
              </p:cNvPr>
              <p:cNvSpPr/>
              <p:nvPr/>
            </p:nvSpPr>
            <p:spPr>
              <a:xfrm>
                <a:off x="-1" y="-9235"/>
                <a:ext cx="5126183" cy="6867235"/>
              </a:xfrm>
              <a:custGeom>
                <a:avLst/>
                <a:gdLst>
                  <a:gd name="connsiteX0" fmla="*/ 0 w 5163127"/>
                  <a:gd name="connsiteY0" fmla="*/ 6866959 h 6866959"/>
                  <a:gd name="connsiteX1" fmla="*/ 1290782 w 5163127"/>
                  <a:gd name="connsiteY1" fmla="*/ 0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66959 h 6866959"/>
                  <a:gd name="connsiteX1" fmla="*/ 34636 w 5163127"/>
                  <a:gd name="connsiteY1" fmla="*/ 9237 h 6866959"/>
                  <a:gd name="connsiteX2" fmla="*/ 3872345 w 5163127"/>
                  <a:gd name="connsiteY2" fmla="*/ 0 h 6866959"/>
                  <a:gd name="connsiteX3" fmla="*/ 5163127 w 5163127"/>
                  <a:gd name="connsiteY3" fmla="*/ 6866959 h 6866959"/>
                  <a:gd name="connsiteX4" fmla="*/ 0 w 5163127"/>
                  <a:gd name="connsiteY4" fmla="*/ 6866959 h 6866959"/>
                  <a:gd name="connsiteX0" fmla="*/ 0 w 5163127"/>
                  <a:gd name="connsiteY0" fmla="*/ 6876194 h 6876194"/>
                  <a:gd name="connsiteX1" fmla="*/ 34636 w 5163127"/>
                  <a:gd name="connsiteY1" fmla="*/ 0 h 6876194"/>
                  <a:gd name="connsiteX2" fmla="*/ 3872345 w 5163127"/>
                  <a:gd name="connsiteY2" fmla="*/ 9235 h 6876194"/>
                  <a:gd name="connsiteX3" fmla="*/ 5163127 w 5163127"/>
                  <a:gd name="connsiteY3" fmla="*/ 6876194 h 6876194"/>
                  <a:gd name="connsiteX4" fmla="*/ 0 w 5163127"/>
                  <a:gd name="connsiteY4" fmla="*/ 6876194 h 6876194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3883890 w 5174672"/>
                  <a:gd name="connsiteY2" fmla="*/ 9235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  <a:gd name="connsiteX0" fmla="*/ 11545 w 5174672"/>
                  <a:gd name="connsiteY0" fmla="*/ 6876208 h 6876208"/>
                  <a:gd name="connsiteX1" fmla="*/ 0 w 5174672"/>
                  <a:gd name="connsiteY1" fmla="*/ 14 h 6876208"/>
                  <a:gd name="connsiteX2" fmla="*/ 2953778 w 5174672"/>
                  <a:gd name="connsiteY2" fmla="*/ 0 h 6876208"/>
                  <a:gd name="connsiteX3" fmla="*/ 5174672 w 5174672"/>
                  <a:gd name="connsiteY3" fmla="*/ 6876208 h 6876208"/>
                  <a:gd name="connsiteX4" fmla="*/ 11545 w 5174672"/>
                  <a:gd name="connsiteY4" fmla="*/ 6876208 h 6876208"/>
                  <a:gd name="connsiteX0" fmla="*/ 11545 w 5174672"/>
                  <a:gd name="connsiteY0" fmla="*/ 6876194 h 6876194"/>
                  <a:gd name="connsiteX1" fmla="*/ 0 w 5174672"/>
                  <a:gd name="connsiteY1" fmla="*/ 0 h 6876194"/>
                  <a:gd name="connsiteX2" fmla="*/ 2869865 w 5174672"/>
                  <a:gd name="connsiteY2" fmla="*/ 9234 h 6876194"/>
                  <a:gd name="connsiteX3" fmla="*/ 5174672 w 5174672"/>
                  <a:gd name="connsiteY3" fmla="*/ 6876194 h 6876194"/>
                  <a:gd name="connsiteX4" fmla="*/ 11545 w 5174672"/>
                  <a:gd name="connsiteY4" fmla="*/ 6876194 h 6876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4672" h="6876194">
                    <a:moveTo>
                      <a:pt x="11545" y="6876194"/>
                    </a:moveTo>
                    <a:cubicBezTo>
                      <a:pt x="7697" y="4584129"/>
                      <a:pt x="3848" y="2292065"/>
                      <a:pt x="0" y="0"/>
                    </a:cubicBezTo>
                    <a:lnTo>
                      <a:pt x="2869865" y="9234"/>
                    </a:lnTo>
                    <a:lnTo>
                      <a:pt x="5174672" y="6876194"/>
                    </a:lnTo>
                    <a:lnTo>
                      <a:pt x="11545" y="6876194"/>
                    </a:lnTo>
                    <a:close/>
                  </a:path>
                </a:pathLst>
              </a:custGeom>
              <a:solidFill>
                <a:schemeClr val="accent1">
                  <a:alpha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이등변 삼각형 17">
                <a:extLst>
                  <a:ext uri="{FF2B5EF4-FFF2-40B4-BE49-F238E27FC236}">
                    <a16:creationId xmlns:a16="http://schemas.microsoft.com/office/drawing/2014/main" id="{0658CD2C-8208-46D2-B339-E21F0E068803}"/>
                  </a:ext>
                </a:extLst>
              </p:cNvPr>
              <p:cNvSpPr/>
              <p:nvPr/>
            </p:nvSpPr>
            <p:spPr>
              <a:xfrm rot="10800000" flipH="1">
                <a:off x="2839078" y="-1"/>
                <a:ext cx="2290619" cy="4507345"/>
              </a:xfrm>
              <a:prstGeom prst="triangle">
                <a:avLst>
                  <a:gd name="adj" fmla="val 65818"/>
                </a:avLst>
              </a:prstGeom>
              <a:solidFill>
                <a:schemeClr val="accent4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3463F6-87EE-4FBA-8A53-E05F3B2EAD5E}"/>
                </a:ext>
              </a:extLst>
            </p:cNvPr>
            <p:cNvSpPr txBox="1"/>
            <p:nvPr/>
          </p:nvSpPr>
          <p:spPr>
            <a:xfrm>
              <a:off x="635444" y="3013501"/>
              <a:ext cx="194117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4800" dirty="0">
                  <a:solidFill>
                    <a:schemeClr val="bg1"/>
                  </a:solidFill>
                </a:rPr>
                <a:t>PART 4</a:t>
              </a:r>
              <a:endParaRPr lang="ko-KR" altLang="en-US" sz="4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E3E9EC8-628B-4B15-A4F3-E948AAC49FA5}"/>
              </a:ext>
            </a:extLst>
          </p:cNvPr>
          <p:cNvSpPr txBox="1"/>
          <p:nvPr/>
        </p:nvSpPr>
        <p:spPr>
          <a:xfrm>
            <a:off x="3415" y="4067383"/>
            <a:ext cx="42002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     Q &amp; A</a:t>
            </a:r>
          </a:p>
          <a:p>
            <a:r>
              <a:rPr lang="en-US" altLang="ko-KR" sz="4000" dirty="0">
                <a:solidFill>
                  <a:schemeClr val="bg1"/>
                </a:solidFill>
              </a:rPr>
              <a:t>       Feed &amp; Back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6890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8A308B-9C74-4559-B0F2-3FF1702817CD}"/>
              </a:ext>
            </a:extLst>
          </p:cNvPr>
          <p:cNvSpPr txBox="1"/>
          <p:nvPr/>
        </p:nvSpPr>
        <p:spPr>
          <a:xfrm>
            <a:off x="2692711" y="2208415"/>
            <a:ext cx="6871240" cy="18726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tx2">
                    <a:lumMod val="75000"/>
                  </a:schemeClr>
                </a:solidFill>
              </a:rPr>
              <a:t>THANK YOU</a:t>
            </a:r>
            <a:endParaRPr lang="ko-KR" altLang="en-US" sz="8800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017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23191" y="0"/>
            <a:ext cx="12192000" cy="1338429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8"/>
          <p:cNvSpPr txBox="1"/>
          <p:nvPr/>
        </p:nvSpPr>
        <p:spPr>
          <a:xfrm>
            <a:off x="314896" y="239201"/>
            <a:ext cx="1164354" cy="46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 2</a:t>
            </a:r>
            <a:endParaRPr/>
          </a:p>
        </p:txBody>
      </p:sp>
      <p:sp>
        <p:nvSpPr>
          <p:cNvPr id="156" name="Google Shape;156;p18"/>
          <p:cNvSpPr txBox="1"/>
          <p:nvPr/>
        </p:nvSpPr>
        <p:spPr>
          <a:xfrm>
            <a:off x="1924772" y="255873"/>
            <a:ext cx="3809693" cy="646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분야 별 수행 결과</a:t>
            </a:r>
            <a:endParaRPr sz="3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8"/>
          <p:cNvSpPr/>
          <p:nvPr/>
        </p:nvSpPr>
        <p:spPr>
          <a:xfrm>
            <a:off x="781425" y="1724996"/>
            <a:ext cx="9599814" cy="971550"/>
          </a:xfrm>
          <a:prstGeom prst="roundRect">
            <a:avLst>
              <a:gd name="adj" fmla="val 16667"/>
            </a:avLst>
          </a:prstGeom>
          <a:solidFill>
            <a:schemeClr val="lt1">
              <a:alpha val="68627"/>
            </a:schemeClr>
          </a:solidFill>
          <a:ln w="85725" cap="flat" cmpd="sng">
            <a:solidFill>
              <a:schemeClr val="accent3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8"/>
          <p:cNvSpPr txBox="1"/>
          <p:nvPr/>
        </p:nvSpPr>
        <p:spPr>
          <a:xfrm>
            <a:off x="742309" y="1878599"/>
            <a:ext cx="337306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분석도구</a:t>
            </a:r>
            <a:endParaRPr/>
          </a:p>
        </p:txBody>
      </p:sp>
      <p:sp>
        <p:nvSpPr>
          <p:cNvPr id="160" name="Google Shape;160;p18"/>
          <p:cNvSpPr/>
          <p:nvPr/>
        </p:nvSpPr>
        <p:spPr>
          <a:xfrm>
            <a:off x="3830320" y="1723091"/>
            <a:ext cx="6530843" cy="971550"/>
          </a:xfrm>
          <a:prstGeom prst="roundRect">
            <a:avLst>
              <a:gd name="adj" fmla="val 16667"/>
            </a:avLst>
          </a:prstGeom>
          <a:solidFill>
            <a:srgbClr val="FFF5CF">
              <a:alpha val="69803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8"/>
          <p:cNvSpPr/>
          <p:nvPr/>
        </p:nvSpPr>
        <p:spPr>
          <a:xfrm>
            <a:off x="3859921" y="1917030"/>
            <a:ext cx="65012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집단 간 차이 분석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8"/>
          <p:cNvSpPr/>
          <p:nvPr/>
        </p:nvSpPr>
        <p:spPr>
          <a:xfrm>
            <a:off x="1982339" y="4437077"/>
            <a:ext cx="9599815" cy="2045003"/>
          </a:xfrm>
          <a:prstGeom prst="roundRect">
            <a:avLst>
              <a:gd name="adj" fmla="val 16667"/>
            </a:avLst>
          </a:prstGeom>
          <a:solidFill>
            <a:schemeClr val="lt1">
              <a:alpha val="68627"/>
            </a:schemeClr>
          </a:solidFill>
          <a:ln w="85725" cap="flat" cmpd="sng">
            <a:solidFill>
              <a:schemeClr val="accent3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8"/>
          <p:cNvSpPr txBox="1"/>
          <p:nvPr/>
        </p:nvSpPr>
        <p:spPr>
          <a:xfrm>
            <a:off x="2114637" y="5134508"/>
            <a:ext cx="33730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귀무</a:t>
            </a:r>
            <a:r>
              <a:rPr lang="ko-K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가설</a:t>
            </a:r>
            <a:endParaRPr dirty="0"/>
          </a:p>
        </p:txBody>
      </p:sp>
      <p:sp>
        <p:nvSpPr>
          <p:cNvPr id="164" name="Google Shape;164;p18"/>
          <p:cNvSpPr/>
          <p:nvPr/>
        </p:nvSpPr>
        <p:spPr>
          <a:xfrm>
            <a:off x="5841754" y="4435172"/>
            <a:ext cx="5740400" cy="2045003"/>
          </a:xfrm>
          <a:prstGeom prst="roundRect">
            <a:avLst>
              <a:gd name="adj" fmla="val 16667"/>
            </a:avLst>
          </a:prstGeom>
          <a:solidFill>
            <a:srgbClr val="FFF5CF">
              <a:alpha val="69803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8"/>
          <p:cNvSpPr/>
          <p:nvPr/>
        </p:nvSpPr>
        <p:spPr>
          <a:xfrm>
            <a:off x="5841754" y="4672843"/>
            <a:ext cx="5740400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뉴스 분야 별 분포도는</a:t>
            </a:r>
            <a:endParaRPr lang="en-US" altLang="ko-KR" sz="3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동질하다</a:t>
            </a:r>
            <a:r>
              <a:rPr lang="en-US" altLang="ko-KR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8"/>
          <p:cNvSpPr/>
          <p:nvPr/>
        </p:nvSpPr>
        <p:spPr>
          <a:xfrm>
            <a:off x="1518366" y="3078960"/>
            <a:ext cx="9599814" cy="971550"/>
          </a:xfrm>
          <a:prstGeom prst="roundRect">
            <a:avLst>
              <a:gd name="adj" fmla="val 16667"/>
            </a:avLst>
          </a:prstGeom>
          <a:solidFill>
            <a:schemeClr val="lt1">
              <a:alpha val="68627"/>
            </a:schemeClr>
          </a:solidFill>
          <a:ln w="85725" cap="flat" cmpd="sng">
            <a:solidFill>
              <a:schemeClr val="accent3">
                <a:alpha val="57647"/>
              </a:schemeClr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1408130" y="3232563"/>
            <a:ext cx="337306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데이터컬럼</a:t>
            </a:r>
            <a:endParaRPr sz="3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8"/>
          <p:cNvSpPr/>
          <p:nvPr/>
        </p:nvSpPr>
        <p:spPr>
          <a:xfrm>
            <a:off x="4567261" y="3077055"/>
            <a:ext cx="6530843" cy="971550"/>
          </a:xfrm>
          <a:prstGeom prst="roundRect">
            <a:avLst>
              <a:gd name="adj" fmla="val 16667"/>
            </a:avLst>
          </a:prstGeom>
          <a:solidFill>
            <a:srgbClr val="FFF5CF">
              <a:alpha val="69803"/>
            </a:srgbClr>
          </a:solidFill>
          <a:ln w="12700" cap="flat" cmpd="sng">
            <a:solidFill>
              <a:srgbClr val="333443"/>
            </a:solidFill>
            <a:prstDash val="solid"/>
            <a:miter lim="800000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8"/>
          <p:cNvSpPr/>
          <p:nvPr/>
        </p:nvSpPr>
        <p:spPr>
          <a:xfrm>
            <a:off x="4626976" y="3270442"/>
            <a:ext cx="650124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뉴스 조회수</a:t>
            </a:r>
            <a:r>
              <a:rPr lang="en-US" altLang="ko-KR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ko-KR" altLang="en-US" sz="3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댓글수</a:t>
            </a:r>
            <a:endParaRPr sz="3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7;p21">
            <a:extLst>
              <a:ext uri="{FF2B5EF4-FFF2-40B4-BE49-F238E27FC236}">
                <a16:creationId xmlns:a16="http://schemas.microsoft.com/office/drawing/2014/main" id="{1EFAD694-CC6C-4E51-B57F-7BE37A43CCFC}"/>
              </a:ext>
            </a:extLst>
          </p:cNvPr>
          <p:cNvSpPr txBox="1"/>
          <p:nvPr/>
        </p:nvSpPr>
        <p:spPr>
          <a:xfrm>
            <a:off x="1972397" y="908848"/>
            <a:ext cx="5523556" cy="42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 &lt; </a:t>
            </a:r>
            <a:r>
              <a:rPr lang="ko-KR" altLang="en-US" sz="2000" b="1" dirty="0"/>
              <a:t>집단 간 차이 분석</a:t>
            </a:r>
            <a:r>
              <a:rPr lang="ko-KR" sz="2000" b="1" dirty="0"/>
              <a:t> &gt;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507147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1"/>
          <p:cNvSpPr/>
          <p:nvPr/>
        </p:nvSpPr>
        <p:spPr>
          <a:xfrm>
            <a:off x="-23191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1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1"/>
          <p:cNvSpPr txBox="1"/>
          <p:nvPr/>
        </p:nvSpPr>
        <p:spPr>
          <a:xfrm>
            <a:off x="314901" y="239200"/>
            <a:ext cx="14247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/>
              <a:t>PART 2</a:t>
            </a:r>
            <a:endParaRPr b="1"/>
          </a:p>
        </p:txBody>
      </p:sp>
      <p:sp>
        <p:nvSpPr>
          <p:cNvPr id="206" name="Google Shape;206;p21"/>
          <p:cNvSpPr txBox="1"/>
          <p:nvPr/>
        </p:nvSpPr>
        <p:spPr>
          <a:xfrm>
            <a:off x="1924775" y="255875"/>
            <a:ext cx="3688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분야 별 수행 결과</a:t>
            </a:r>
            <a:endParaRPr sz="3600" b="1"/>
          </a:p>
        </p:txBody>
      </p:sp>
      <p:sp>
        <p:nvSpPr>
          <p:cNvPr id="207" name="Google Shape;207;p21"/>
          <p:cNvSpPr txBox="1"/>
          <p:nvPr/>
        </p:nvSpPr>
        <p:spPr>
          <a:xfrm>
            <a:off x="1972397" y="908848"/>
            <a:ext cx="5523556" cy="42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 &lt; </a:t>
            </a:r>
            <a:r>
              <a:rPr lang="ko-KR" altLang="en-US" sz="2000" b="1" dirty="0"/>
              <a:t>집단 간 차이 분석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월 별 총 댓글수 그래프</a:t>
            </a:r>
            <a:r>
              <a:rPr lang="ko-KR" sz="2000" b="1" dirty="0"/>
              <a:t> &gt;</a:t>
            </a:r>
            <a:endParaRPr b="1" dirty="0"/>
          </a:p>
        </p:txBody>
      </p:sp>
      <p:sp>
        <p:nvSpPr>
          <p:cNvPr id="208" name="Google Shape;208;p21"/>
          <p:cNvSpPr txBox="1"/>
          <p:nvPr/>
        </p:nvSpPr>
        <p:spPr>
          <a:xfrm>
            <a:off x="216133" y="1523205"/>
            <a:ext cx="11762400" cy="5095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210" name="Google Shape;2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67" y="1523203"/>
            <a:ext cx="11762399" cy="509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/>
          <p:nvPr/>
        </p:nvSpPr>
        <p:spPr>
          <a:xfrm>
            <a:off x="-23191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3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3"/>
          <p:cNvSpPr txBox="1"/>
          <p:nvPr/>
        </p:nvSpPr>
        <p:spPr>
          <a:xfrm>
            <a:off x="314901" y="239200"/>
            <a:ext cx="14247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/>
              <a:t>PART 2</a:t>
            </a:r>
            <a:endParaRPr b="1"/>
          </a:p>
        </p:txBody>
      </p:sp>
      <p:sp>
        <p:nvSpPr>
          <p:cNvPr id="235" name="Google Shape;235;p23"/>
          <p:cNvSpPr txBox="1"/>
          <p:nvPr/>
        </p:nvSpPr>
        <p:spPr>
          <a:xfrm>
            <a:off x="1924775" y="255875"/>
            <a:ext cx="3688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분야 별 수행 결과</a:t>
            </a:r>
            <a:endParaRPr sz="3600" b="1"/>
          </a:p>
        </p:txBody>
      </p:sp>
      <p:sp>
        <p:nvSpPr>
          <p:cNvPr id="236" name="Google Shape;236;p23"/>
          <p:cNvSpPr txBox="1"/>
          <p:nvPr/>
        </p:nvSpPr>
        <p:spPr>
          <a:xfrm>
            <a:off x="216133" y="1523205"/>
            <a:ext cx="11762400" cy="5095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graphicFrame>
        <p:nvGraphicFramePr>
          <p:cNvPr id="239" name="Google Shape;239;p23"/>
          <p:cNvGraphicFramePr/>
          <p:nvPr>
            <p:extLst>
              <p:ext uri="{D42A27DB-BD31-4B8C-83A1-F6EECF244321}">
                <p14:modId xmlns:p14="http://schemas.microsoft.com/office/powerpoint/2010/main" val="3239372105"/>
              </p:ext>
            </p:extLst>
          </p:nvPr>
        </p:nvGraphicFramePr>
        <p:xfrm>
          <a:off x="213468" y="1523204"/>
          <a:ext cx="11762401" cy="510056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80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0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80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03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803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803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803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77346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댓글 수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Economy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IT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Life_Cult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Politics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Society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World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346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Economy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0.0055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0.0012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0.0074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0.6721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0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IT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0.0019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346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Life_Cult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0.0055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0.0019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0.0161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50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Politics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0.0012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0.4906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0.0003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50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Society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0.0074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0.4906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0.0024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504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World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0.6721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0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0.0161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0.0003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0.0024</a:t>
                      </a:r>
                      <a:endParaRPr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dirty="0"/>
                        <a:t>1</a:t>
                      </a:r>
                      <a:endParaRPr dirty="0"/>
                    </a:p>
                  </a:txBody>
                  <a:tcPr marL="91425" marR="91425" marT="91425" marB="9142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Google Shape;207;p21">
            <a:extLst>
              <a:ext uri="{FF2B5EF4-FFF2-40B4-BE49-F238E27FC236}">
                <a16:creationId xmlns:a16="http://schemas.microsoft.com/office/drawing/2014/main" id="{F74CF523-AEDF-4D6E-AA08-6F11955979B3}"/>
              </a:ext>
            </a:extLst>
          </p:cNvPr>
          <p:cNvSpPr txBox="1"/>
          <p:nvPr/>
        </p:nvSpPr>
        <p:spPr>
          <a:xfrm>
            <a:off x="1972397" y="908848"/>
            <a:ext cx="7352356" cy="42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 &lt; </a:t>
            </a:r>
            <a:r>
              <a:rPr lang="ko-KR" altLang="en-US" sz="2000" b="1" dirty="0"/>
              <a:t>집단 간 차이 분석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월 별 총 댓글수 분석 결과</a:t>
            </a:r>
            <a:r>
              <a:rPr lang="en-US" altLang="ko-KR" sz="2000" b="1" dirty="0"/>
              <a:t>(p-value)</a:t>
            </a:r>
            <a:r>
              <a:rPr lang="ko-KR" sz="2000" b="1" dirty="0"/>
              <a:t> &gt;</a:t>
            </a:r>
            <a:endParaRPr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666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4"/>
          <p:cNvSpPr txBox="1"/>
          <p:nvPr/>
        </p:nvSpPr>
        <p:spPr>
          <a:xfrm>
            <a:off x="216133" y="1523205"/>
            <a:ext cx="11762400" cy="5095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>
            <a:off x="-23191" y="0"/>
            <a:ext cx="12192000" cy="1338300"/>
          </a:xfrm>
          <a:prstGeom prst="rect">
            <a:avLst/>
          </a:prstGeom>
          <a:solidFill>
            <a:schemeClr val="lt1">
              <a:alpha val="4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-2" y="239201"/>
            <a:ext cx="175500" cy="109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4"/>
          <p:cNvSpPr txBox="1"/>
          <p:nvPr/>
        </p:nvSpPr>
        <p:spPr>
          <a:xfrm>
            <a:off x="314901" y="239200"/>
            <a:ext cx="14247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/>
              <a:t>PART 2</a:t>
            </a:r>
            <a:endParaRPr b="1"/>
          </a:p>
        </p:txBody>
      </p:sp>
      <p:sp>
        <p:nvSpPr>
          <p:cNvPr id="250" name="Google Shape;250;p24"/>
          <p:cNvSpPr txBox="1"/>
          <p:nvPr/>
        </p:nvSpPr>
        <p:spPr>
          <a:xfrm>
            <a:off x="1924775" y="255875"/>
            <a:ext cx="36882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분야 별 수행 결과</a:t>
            </a:r>
            <a:endParaRPr sz="3600" b="1"/>
          </a:p>
        </p:txBody>
      </p:sp>
      <p:pic>
        <p:nvPicPr>
          <p:cNvPr id="253" name="Google Shape;2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467" y="1523204"/>
            <a:ext cx="11774591" cy="507892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207;p21">
            <a:extLst>
              <a:ext uri="{FF2B5EF4-FFF2-40B4-BE49-F238E27FC236}">
                <a16:creationId xmlns:a16="http://schemas.microsoft.com/office/drawing/2014/main" id="{5A99525F-4A63-496B-AC63-6B4E529669C2}"/>
              </a:ext>
            </a:extLst>
          </p:cNvPr>
          <p:cNvSpPr txBox="1"/>
          <p:nvPr/>
        </p:nvSpPr>
        <p:spPr>
          <a:xfrm>
            <a:off x="1972397" y="908848"/>
            <a:ext cx="5523556" cy="429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/>
              <a:t> &lt; </a:t>
            </a:r>
            <a:r>
              <a:rPr lang="ko-KR" altLang="en-US" sz="2000" b="1" dirty="0"/>
              <a:t>집단 간 차이 분석 </a:t>
            </a:r>
            <a:r>
              <a:rPr lang="en-US" altLang="ko-KR" sz="2000" b="1" dirty="0"/>
              <a:t>– </a:t>
            </a:r>
            <a:r>
              <a:rPr lang="ko-KR" altLang="en-US" sz="2000" b="1" dirty="0"/>
              <a:t>월 별 총 조회수 그래프</a:t>
            </a:r>
            <a:r>
              <a:rPr lang="ko-KR" sz="2000" b="1" dirty="0"/>
              <a:t> &gt;</a:t>
            </a:r>
            <a:endParaRPr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BUSINESS1804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4E4349"/>
      </a:hlink>
      <a:folHlink>
        <a:srgbClr val="4E4349"/>
      </a:folHlink>
    </a:clrScheme>
    <a:fontScheme name="사용자 지정 1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2988</TotalTime>
  <Words>1851</Words>
  <Application>Microsoft Office PowerPoint</Application>
  <PresentationFormat>Widescreen</PresentationFormat>
  <Paragraphs>596</Paragraphs>
  <Slides>53</Slides>
  <Notes>36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Nanum Gothic</vt:lpstr>
      <vt:lpstr>나눔스퀘어라운드 Regular</vt:lpstr>
      <vt:lpstr>맑은 고딕</vt:lpstr>
      <vt:lpstr>Arial</vt:lpstr>
      <vt:lpstr>Book Antiqua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User</cp:lastModifiedBy>
  <cp:revision>121</cp:revision>
  <dcterms:created xsi:type="dcterms:W3CDTF">2018-04-08T11:02:30Z</dcterms:created>
  <dcterms:modified xsi:type="dcterms:W3CDTF">2019-12-19T08:56:21Z</dcterms:modified>
</cp:coreProperties>
</file>